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theme/themeOverride2.xml" ContentType="application/vnd.openxmlformats-officedocument.themeOverride+xml"/>
  <Override PartName="/ppt/notesSlides/notesSlide6.xml" ContentType="application/vnd.openxmlformats-officedocument.presentationml.notesSlide+xml"/>
  <Override PartName="/ppt/theme/themeOverride3.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51" r:id="rId1"/>
  </p:sldMasterIdLst>
  <p:notesMasterIdLst>
    <p:notesMasterId r:id="rId54"/>
  </p:notesMasterIdLst>
  <p:handoutMasterIdLst>
    <p:handoutMasterId r:id="rId55"/>
  </p:handoutMasterIdLst>
  <p:sldIdLst>
    <p:sldId id="256" r:id="rId2"/>
    <p:sldId id="566" r:id="rId3"/>
    <p:sldId id="1001" r:id="rId4"/>
    <p:sldId id="569" r:id="rId5"/>
    <p:sldId id="306" r:id="rId6"/>
    <p:sldId id="344" r:id="rId7"/>
    <p:sldId id="343" r:id="rId8"/>
    <p:sldId id="309" r:id="rId9"/>
    <p:sldId id="1002" r:id="rId10"/>
    <p:sldId id="310" r:id="rId11"/>
    <p:sldId id="345" r:id="rId12"/>
    <p:sldId id="1022" r:id="rId13"/>
    <p:sldId id="1027" r:id="rId14"/>
    <p:sldId id="1024" r:id="rId15"/>
    <p:sldId id="1026" r:id="rId16"/>
    <p:sldId id="1025" r:id="rId17"/>
    <p:sldId id="1030" r:id="rId18"/>
    <p:sldId id="1020" r:id="rId19"/>
    <p:sldId id="1015" r:id="rId20"/>
    <p:sldId id="1016" r:id="rId21"/>
    <p:sldId id="1017" r:id="rId22"/>
    <p:sldId id="342" r:id="rId23"/>
    <p:sldId id="1021" r:id="rId24"/>
    <p:sldId id="1007" r:id="rId25"/>
    <p:sldId id="1006" r:id="rId26"/>
    <p:sldId id="1008" r:id="rId27"/>
    <p:sldId id="1011" r:id="rId28"/>
    <p:sldId id="1012" r:id="rId29"/>
    <p:sldId id="1013" r:id="rId30"/>
    <p:sldId id="1009" r:id="rId31"/>
    <p:sldId id="1018" r:id="rId32"/>
    <p:sldId id="1010" r:id="rId33"/>
    <p:sldId id="1019" r:id="rId34"/>
    <p:sldId id="1014" r:id="rId35"/>
    <p:sldId id="1028" r:id="rId36"/>
    <p:sldId id="1029" r:id="rId37"/>
    <p:sldId id="1032" r:id="rId38"/>
    <p:sldId id="1031" r:id="rId39"/>
    <p:sldId id="1034" r:id="rId40"/>
    <p:sldId id="1035" r:id="rId41"/>
    <p:sldId id="1036" r:id="rId42"/>
    <p:sldId id="1037" r:id="rId43"/>
    <p:sldId id="1038" r:id="rId44"/>
    <p:sldId id="1039" r:id="rId45"/>
    <p:sldId id="1040" r:id="rId46"/>
    <p:sldId id="1041" r:id="rId47"/>
    <p:sldId id="1042" r:id="rId48"/>
    <p:sldId id="1043" r:id="rId49"/>
    <p:sldId id="1044" r:id="rId50"/>
    <p:sldId id="1046" r:id="rId51"/>
    <p:sldId id="1047" r:id="rId52"/>
    <p:sldId id="1048" r:id="rId53"/>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a:srgbClr val="FF7171"/>
    <a:srgbClr val="009900"/>
    <a:srgbClr val="FFECDE"/>
    <a:srgbClr val="FFDEC5"/>
    <a:srgbClr val="FFD7AB"/>
    <a:srgbClr val="DDF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344" autoAdjust="0"/>
    <p:restoredTop sz="81023" autoAdjust="0"/>
  </p:normalViewPr>
  <p:slideViewPr>
    <p:cSldViewPr showGuides="1">
      <p:cViewPr varScale="1">
        <p:scale>
          <a:sx n="80" d="100"/>
          <a:sy n="80" d="100"/>
        </p:scale>
        <p:origin x="1224" y="96"/>
      </p:cViewPr>
      <p:guideLst>
        <p:guide orient="horz" pos="2160"/>
        <p:guide pos="2880"/>
      </p:guideLst>
    </p:cSldViewPr>
  </p:slideViewPr>
  <p:outlineViewPr>
    <p:cViewPr>
      <p:scale>
        <a:sx n="33" d="100"/>
        <a:sy n="33" d="100"/>
      </p:scale>
      <p:origin x="18" y="53760"/>
    </p:cViewPr>
  </p:outlineViewPr>
  <p:notesTextViewPr>
    <p:cViewPr>
      <p:scale>
        <a:sx n="3" d="2"/>
        <a:sy n="3" d="2"/>
      </p:scale>
      <p:origin x="0" y="0"/>
    </p:cViewPr>
  </p:notesTextViewPr>
  <p:sorterViewPr>
    <p:cViewPr>
      <p:scale>
        <a:sx n="125" d="100"/>
        <a:sy n="125" d="100"/>
      </p:scale>
      <p:origin x="0" y="-66546"/>
    </p:cViewPr>
  </p:sorterViewPr>
  <p:notesViewPr>
    <p:cSldViewPr showGuides="1">
      <p:cViewPr varScale="1">
        <p:scale>
          <a:sx n="76" d="100"/>
          <a:sy n="76" d="100"/>
        </p:scale>
        <p:origin x="-3210"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4"/>
            <a:ext cx="2946400" cy="496889"/>
          </a:xfrm>
          <a:prstGeom prst="rect">
            <a:avLst/>
          </a:prstGeom>
        </p:spPr>
        <p:txBody>
          <a:bodyPr vert="horz" lIns="91417" tIns="45708" rIns="91417" bIns="45708" rtlCol="0"/>
          <a:lstStyle>
            <a:lvl1pPr algn="l">
              <a:defRPr sz="1200"/>
            </a:lvl1pPr>
          </a:lstStyle>
          <a:p>
            <a:endParaRPr lang="de-DE"/>
          </a:p>
        </p:txBody>
      </p:sp>
      <p:sp>
        <p:nvSpPr>
          <p:cNvPr id="3" name="Datumsplatzhalter 2"/>
          <p:cNvSpPr>
            <a:spLocks noGrp="1"/>
          </p:cNvSpPr>
          <p:nvPr>
            <p:ph type="dt" sz="quarter" idx="1"/>
          </p:nvPr>
        </p:nvSpPr>
        <p:spPr>
          <a:xfrm>
            <a:off x="3849692" y="4"/>
            <a:ext cx="2946400" cy="496889"/>
          </a:xfrm>
          <a:prstGeom prst="rect">
            <a:avLst/>
          </a:prstGeom>
        </p:spPr>
        <p:txBody>
          <a:bodyPr vert="horz" lIns="91417" tIns="45708" rIns="91417" bIns="45708" rtlCol="0"/>
          <a:lstStyle>
            <a:lvl1pPr algn="r">
              <a:defRPr sz="1200"/>
            </a:lvl1pPr>
          </a:lstStyle>
          <a:p>
            <a:endParaRPr lang="de-DE"/>
          </a:p>
        </p:txBody>
      </p:sp>
      <p:sp>
        <p:nvSpPr>
          <p:cNvPr id="4" name="Fußzeilenplatzhalter 3"/>
          <p:cNvSpPr>
            <a:spLocks noGrp="1"/>
          </p:cNvSpPr>
          <p:nvPr>
            <p:ph type="ftr" sz="quarter" idx="2"/>
          </p:nvPr>
        </p:nvSpPr>
        <p:spPr>
          <a:xfrm>
            <a:off x="0" y="9428167"/>
            <a:ext cx="2946400" cy="496887"/>
          </a:xfrm>
          <a:prstGeom prst="rect">
            <a:avLst/>
          </a:prstGeom>
        </p:spPr>
        <p:txBody>
          <a:bodyPr vert="horz" lIns="91417" tIns="45708" rIns="91417" bIns="45708" rtlCol="0" anchor="b"/>
          <a:lstStyle>
            <a:lvl1pPr algn="l">
              <a:defRPr sz="1200"/>
            </a:lvl1pPr>
          </a:lstStyle>
          <a:p>
            <a:endParaRPr lang="de-DE"/>
          </a:p>
        </p:txBody>
      </p:sp>
      <p:sp>
        <p:nvSpPr>
          <p:cNvPr id="5" name="Foliennummernplatzhalter 4"/>
          <p:cNvSpPr>
            <a:spLocks noGrp="1"/>
          </p:cNvSpPr>
          <p:nvPr>
            <p:ph type="sldNum" sz="quarter" idx="3"/>
          </p:nvPr>
        </p:nvSpPr>
        <p:spPr>
          <a:xfrm>
            <a:off x="3849692" y="9428167"/>
            <a:ext cx="2946400" cy="496887"/>
          </a:xfrm>
          <a:prstGeom prst="rect">
            <a:avLst/>
          </a:prstGeom>
        </p:spPr>
        <p:txBody>
          <a:bodyPr vert="horz" lIns="91417" tIns="45708" rIns="91417" bIns="45708" rtlCol="0" anchor="b"/>
          <a:lstStyle>
            <a:lvl1pPr algn="r">
              <a:defRPr sz="1200"/>
            </a:lvl1pPr>
          </a:lstStyle>
          <a:p>
            <a:fld id="{308FD3E6-CBF3-43D7-888C-106E9604F4BE}" type="slidenum">
              <a:rPr lang="de-DE" smtClean="0"/>
              <a:t>‹Nr.›</a:t>
            </a:fld>
            <a:endParaRPr lang="de-DE"/>
          </a:p>
        </p:txBody>
      </p:sp>
    </p:spTree>
    <p:extLst>
      <p:ext uri="{BB962C8B-B14F-4D97-AF65-F5344CB8AC3E}">
        <p14:creationId xmlns:p14="http://schemas.microsoft.com/office/powerpoint/2010/main" val="1351894847"/>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4" y="3"/>
            <a:ext cx="2945659" cy="496332"/>
          </a:xfrm>
          <a:prstGeom prst="rect">
            <a:avLst/>
          </a:prstGeom>
        </p:spPr>
        <p:txBody>
          <a:bodyPr vert="horz" lIns="91417" tIns="45708" rIns="91417" bIns="45708" rtlCol="0"/>
          <a:lstStyle>
            <a:lvl1pPr algn="l">
              <a:defRPr sz="1200"/>
            </a:lvl1pPr>
          </a:lstStyle>
          <a:p>
            <a:endParaRPr lang="de-DE"/>
          </a:p>
        </p:txBody>
      </p:sp>
      <p:sp>
        <p:nvSpPr>
          <p:cNvPr id="3" name="Datumsplatzhalter 2"/>
          <p:cNvSpPr>
            <a:spLocks noGrp="1"/>
          </p:cNvSpPr>
          <p:nvPr>
            <p:ph type="dt" idx="1"/>
          </p:nvPr>
        </p:nvSpPr>
        <p:spPr>
          <a:xfrm>
            <a:off x="3850447" y="3"/>
            <a:ext cx="2945659" cy="496332"/>
          </a:xfrm>
          <a:prstGeom prst="rect">
            <a:avLst/>
          </a:prstGeom>
        </p:spPr>
        <p:txBody>
          <a:bodyPr vert="horz" lIns="91417" tIns="45708" rIns="91417" bIns="45708" rtlCol="0"/>
          <a:lstStyle>
            <a:lvl1pPr algn="r">
              <a:defRPr sz="1200"/>
            </a:lvl1pPr>
          </a:lstStyle>
          <a:p>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17" tIns="45708" rIns="91417" bIns="45708" rtlCol="0" anchor="ctr"/>
          <a:lstStyle/>
          <a:p>
            <a:endParaRPr lang="de-DE"/>
          </a:p>
        </p:txBody>
      </p:sp>
      <p:sp>
        <p:nvSpPr>
          <p:cNvPr id="5" name="Notizenplatzhalter 4"/>
          <p:cNvSpPr>
            <a:spLocks noGrp="1"/>
          </p:cNvSpPr>
          <p:nvPr>
            <p:ph type="body" sz="quarter" idx="3"/>
          </p:nvPr>
        </p:nvSpPr>
        <p:spPr>
          <a:xfrm>
            <a:off x="679768" y="4715157"/>
            <a:ext cx="5438140" cy="4466987"/>
          </a:xfrm>
          <a:prstGeom prst="rect">
            <a:avLst/>
          </a:prstGeom>
        </p:spPr>
        <p:txBody>
          <a:bodyPr vert="horz" lIns="91417" tIns="45708" rIns="91417" bIns="45708"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4" y="9428586"/>
            <a:ext cx="2945659" cy="496332"/>
          </a:xfrm>
          <a:prstGeom prst="rect">
            <a:avLst/>
          </a:prstGeom>
        </p:spPr>
        <p:txBody>
          <a:bodyPr vert="horz" lIns="91417" tIns="45708" rIns="91417" bIns="45708" rtlCol="0" anchor="b"/>
          <a:lstStyle>
            <a:lvl1pPr algn="l">
              <a:defRPr sz="1200"/>
            </a:lvl1pPr>
          </a:lstStyle>
          <a:p>
            <a:endParaRPr lang="de-DE"/>
          </a:p>
        </p:txBody>
      </p:sp>
      <p:sp>
        <p:nvSpPr>
          <p:cNvPr id="7" name="Foliennummernplatzhalter 6"/>
          <p:cNvSpPr>
            <a:spLocks noGrp="1"/>
          </p:cNvSpPr>
          <p:nvPr>
            <p:ph type="sldNum" sz="quarter" idx="5"/>
          </p:nvPr>
        </p:nvSpPr>
        <p:spPr>
          <a:xfrm>
            <a:off x="3850447" y="9428586"/>
            <a:ext cx="2945659" cy="496332"/>
          </a:xfrm>
          <a:prstGeom prst="rect">
            <a:avLst/>
          </a:prstGeom>
        </p:spPr>
        <p:txBody>
          <a:bodyPr vert="horz" lIns="91417" tIns="45708" rIns="91417" bIns="45708" rtlCol="0" anchor="b"/>
          <a:lstStyle>
            <a:lvl1pPr algn="r">
              <a:defRPr sz="1200"/>
            </a:lvl1pPr>
          </a:lstStyle>
          <a:p>
            <a:fld id="{41B53C4D-D66F-44FB-A9C1-3E3566E74C92}" type="slidenum">
              <a:rPr lang="de-DE" smtClean="0"/>
              <a:t>‹Nr.›</a:t>
            </a:fld>
            <a:endParaRPr lang="de-DE"/>
          </a:p>
        </p:txBody>
      </p:sp>
    </p:spTree>
    <p:extLst>
      <p:ext uri="{BB962C8B-B14F-4D97-AF65-F5344CB8AC3E}">
        <p14:creationId xmlns:p14="http://schemas.microsoft.com/office/powerpoint/2010/main" val="637769863"/>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5" name="Datumsplatzhalter 4"/>
          <p:cNvSpPr>
            <a:spLocks noGrp="1"/>
          </p:cNvSpPr>
          <p:nvPr>
            <p:ph type="dt" idx="10"/>
          </p:nvPr>
        </p:nvSpPr>
        <p:spPr/>
        <p:txBody>
          <a:bodyPr/>
          <a:lstStyle/>
          <a:p>
            <a:endParaRPr lang="de-DE"/>
          </a:p>
        </p:txBody>
      </p:sp>
      <p:sp>
        <p:nvSpPr>
          <p:cNvPr id="8" name="Foliennummernplatzhalter 7"/>
          <p:cNvSpPr>
            <a:spLocks noGrp="1"/>
          </p:cNvSpPr>
          <p:nvPr>
            <p:ph type="sldNum" sz="quarter" idx="11"/>
          </p:nvPr>
        </p:nvSpPr>
        <p:spPr/>
        <p:txBody>
          <a:bodyPr/>
          <a:lstStyle/>
          <a:p>
            <a:fld id="{41B53C4D-D66F-44FB-A9C1-3E3566E74C92}" type="slidenum">
              <a:rPr lang="de-DE" smtClean="0"/>
              <a:t>1</a:t>
            </a:fld>
            <a:endParaRPr lang="de-DE"/>
          </a:p>
        </p:txBody>
      </p:sp>
      <p:sp>
        <p:nvSpPr>
          <p:cNvPr id="9" name="Fußzeilenplatzhalter 8"/>
          <p:cNvSpPr>
            <a:spLocks noGrp="1"/>
          </p:cNvSpPr>
          <p:nvPr>
            <p:ph type="ftr" sz="quarter" idx="12"/>
          </p:nvPr>
        </p:nvSpPr>
        <p:spPr/>
        <p:txBody>
          <a:bodyPr/>
          <a:lstStyle/>
          <a:p>
            <a:endParaRPr lang="de-DE"/>
          </a:p>
        </p:txBody>
      </p:sp>
    </p:spTree>
    <p:extLst>
      <p:ext uri="{BB962C8B-B14F-4D97-AF65-F5344CB8AC3E}">
        <p14:creationId xmlns:p14="http://schemas.microsoft.com/office/powerpoint/2010/main" val="2545616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5" name="Datumsplatzhalter 4"/>
          <p:cNvSpPr>
            <a:spLocks noGrp="1"/>
          </p:cNvSpPr>
          <p:nvPr>
            <p:ph type="dt" idx="10"/>
          </p:nvPr>
        </p:nvSpPr>
        <p:spPr/>
        <p:txBody>
          <a:bodyPr/>
          <a:lstStyle/>
          <a:p>
            <a:endParaRPr lang="de-DE"/>
          </a:p>
        </p:txBody>
      </p:sp>
      <p:sp>
        <p:nvSpPr>
          <p:cNvPr id="8" name="Foliennummernplatzhalter 7"/>
          <p:cNvSpPr>
            <a:spLocks noGrp="1"/>
          </p:cNvSpPr>
          <p:nvPr>
            <p:ph type="sldNum" sz="quarter" idx="11"/>
          </p:nvPr>
        </p:nvSpPr>
        <p:spPr/>
        <p:txBody>
          <a:bodyPr/>
          <a:lstStyle/>
          <a:p>
            <a:fld id="{41B53C4D-D66F-44FB-A9C1-3E3566E74C92}" type="slidenum">
              <a:rPr lang="de-DE" smtClean="0"/>
              <a:t>10</a:t>
            </a:fld>
            <a:endParaRPr lang="de-DE"/>
          </a:p>
        </p:txBody>
      </p:sp>
      <p:sp>
        <p:nvSpPr>
          <p:cNvPr id="9" name="Fußzeilenplatzhalter 8"/>
          <p:cNvSpPr>
            <a:spLocks noGrp="1"/>
          </p:cNvSpPr>
          <p:nvPr>
            <p:ph type="ftr" sz="quarter" idx="12"/>
          </p:nvPr>
        </p:nvSpPr>
        <p:spPr/>
        <p:txBody>
          <a:bodyPr/>
          <a:lstStyle/>
          <a:p>
            <a:endParaRPr lang="de-DE"/>
          </a:p>
        </p:txBody>
      </p:sp>
    </p:spTree>
    <p:extLst>
      <p:ext uri="{BB962C8B-B14F-4D97-AF65-F5344CB8AC3E}">
        <p14:creationId xmlns:p14="http://schemas.microsoft.com/office/powerpoint/2010/main" val="2375104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5" name="Datumsplatzhalter 4"/>
          <p:cNvSpPr>
            <a:spLocks noGrp="1"/>
          </p:cNvSpPr>
          <p:nvPr>
            <p:ph type="dt" idx="10"/>
          </p:nvPr>
        </p:nvSpPr>
        <p:spPr/>
        <p:txBody>
          <a:bodyPr/>
          <a:lstStyle/>
          <a:p>
            <a:endParaRPr lang="de-DE"/>
          </a:p>
        </p:txBody>
      </p:sp>
      <p:sp>
        <p:nvSpPr>
          <p:cNvPr id="8" name="Foliennummernplatzhalter 7"/>
          <p:cNvSpPr>
            <a:spLocks noGrp="1"/>
          </p:cNvSpPr>
          <p:nvPr>
            <p:ph type="sldNum" sz="quarter" idx="11"/>
          </p:nvPr>
        </p:nvSpPr>
        <p:spPr/>
        <p:txBody>
          <a:bodyPr/>
          <a:lstStyle/>
          <a:p>
            <a:fld id="{41B53C4D-D66F-44FB-A9C1-3E3566E74C92}" type="slidenum">
              <a:rPr lang="de-DE" smtClean="0"/>
              <a:t>11</a:t>
            </a:fld>
            <a:endParaRPr lang="de-DE"/>
          </a:p>
        </p:txBody>
      </p:sp>
      <p:sp>
        <p:nvSpPr>
          <p:cNvPr id="9" name="Fußzeilenplatzhalter 8"/>
          <p:cNvSpPr>
            <a:spLocks noGrp="1"/>
          </p:cNvSpPr>
          <p:nvPr>
            <p:ph type="ftr" sz="quarter" idx="12"/>
          </p:nvPr>
        </p:nvSpPr>
        <p:spPr/>
        <p:txBody>
          <a:bodyPr/>
          <a:lstStyle/>
          <a:p>
            <a:endParaRPr lang="de-DE"/>
          </a:p>
        </p:txBody>
      </p:sp>
    </p:spTree>
    <p:extLst>
      <p:ext uri="{BB962C8B-B14F-4D97-AF65-F5344CB8AC3E}">
        <p14:creationId xmlns:p14="http://schemas.microsoft.com/office/powerpoint/2010/main" val="2375104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BAK weist daraufhin, dass „größtmögliche“ Wirtschaftlichkeit gar nicht immer das Ziel eines Bauprojekts ist!</a:t>
            </a:r>
          </a:p>
        </p:txBody>
      </p:sp>
      <p:sp>
        <p:nvSpPr>
          <p:cNvPr id="5" name="Datumsplatzhalter 4"/>
          <p:cNvSpPr>
            <a:spLocks noGrp="1"/>
          </p:cNvSpPr>
          <p:nvPr>
            <p:ph type="dt" idx="10"/>
          </p:nvPr>
        </p:nvSpPr>
        <p:spPr/>
        <p:txBody>
          <a:bodyPr/>
          <a:lstStyle/>
          <a:p>
            <a:endParaRPr lang="de-DE"/>
          </a:p>
        </p:txBody>
      </p:sp>
      <p:sp>
        <p:nvSpPr>
          <p:cNvPr id="8" name="Foliennummernplatzhalter 7"/>
          <p:cNvSpPr>
            <a:spLocks noGrp="1"/>
          </p:cNvSpPr>
          <p:nvPr>
            <p:ph type="sldNum" sz="quarter" idx="11"/>
          </p:nvPr>
        </p:nvSpPr>
        <p:spPr/>
        <p:txBody>
          <a:bodyPr/>
          <a:lstStyle/>
          <a:p>
            <a:fld id="{41B53C4D-D66F-44FB-A9C1-3E3566E74C92}" type="slidenum">
              <a:rPr lang="de-DE" smtClean="0"/>
              <a:t>12</a:t>
            </a:fld>
            <a:endParaRPr lang="de-DE"/>
          </a:p>
        </p:txBody>
      </p:sp>
      <p:sp>
        <p:nvSpPr>
          <p:cNvPr id="9" name="Fußzeilenplatzhalter 8"/>
          <p:cNvSpPr>
            <a:spLocks noGrp="1"/>
          </p:cNvSpPr>
          <p:nvPr>
            <p:ph type="ftr" sz="quarter" idx="12"/>
          </p:nvPr>
        </p:nvSpPr>
        <p:spPr/>
        <p:txBody>
          <a:bodyPr/>
          <a:lstStyle/>
          <a:p>
            <a:endParaRPr lang="de-DE"/>
          </a:p>
        </p:txBody>
      </p:sp>
    </p:spTree>
    <p:extLst>
      <p:ext uri="{BB962C8B-B14F-4D97-AF65-F5344CB8AC3E}">
        <p14:creationId xmlns:p14="http://schemas.microsoft.com/office/powerpoint/2010/main" val="9549632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Trennung nach mehreren Bauwerken wichtig für Honorarberechnung!! Am besten nach den Kriterien der HOAI aufteilen!</a:t>
            </a:r>
          </a:p>
          <a:p>
            <a:r>
              <a:rPr lang="de-DE" dirty="0"/>
              <a:t>Bezug auf Stand zur Ermittlung friert das Honorar bei langen Projektlaufzeiten ein -&gt; Vertragliche Regelung schriftlich bei Auftrag treffen! Ausnahmetatbestand § 7 Abs. 3 HOAI zur Überschreitung der Höchstsätze!</a:t>
            </a:r>
          </a:p>
        </p:txBody>
      </p:sp>
      <p:sp>
        <p:nvSpPr>
          <p:cNvPr id="5" name="Datumsplatzhalter 4"/>
          <p:cNvSpPr>
            <a:spLocks noGrp="1"/>
          </p:cNvSpPr>
          <p:nvPr>
            <p:ph type="dt" idx="10"/>
          </p:nvPr>
        </p:nvSpPr>
        <p:spPr/>
        <p:txBody>
          <a:bodyPr/>
          <a:lstStyle/>
          <a:p>
            <a:endParaRPr lang="de-DE"/>
          </a:p>
        </p:txBody>
      </p:sp>
      <p:sp>
        <p:nvSpPr>
          <p:cNvPr id="8" name="Foliennummernplatzhalter 7"/>
          <p:cNvSpPr>
            <a:spLocks noGrp="1"/>
          </p:cNvSpPr>
          <p:nvPr>
            <p:ph type="sldNum" sz="quarter" idx="11"/>
          </p:nvPr>
        </p:nvSpPr>
        <p:spPr/>
        <p:txBody>
          <a:bodyPr/>
          <a:lstStyle/>
          <a:p>
            <a:fld id="{41B53C4D-D66F-44FB-A9C1-3E3566E74C92}" type="slidenum">
              <a:rPr lang="de-DE" smtClean="0"/>
              <a:t>13</a:t>
            </a:fld>
            <a:endParaRPr lang="de-DE"/>
          </a:p>
        </p:txBody>
      </p:sp>
      <p:sp>
        <p:nvSpPr>
          <p:cNvPr id="9" name="Fußzeilenplatzhalter 8"/>
          <p:cNvSpPr>
            <a:spLocks noGrp="1"/>
          </p:cNvSpPr>
          <p:nvPr>
            <p:ph type="ftr" sz="quarter" idx="12"/>
          </p:nvPr>
        </p:nvSpPr>
        <p:spPr/>
        <p:txBody>
          <a:bodyPr/>
          <a:lstStyle/>
          <a:p>
            <a:endParaRPr lang="de-DE"/>
          </a:p>
        </p:txBody>
      </p:sp>
    </p:spTree>
    <p:extLst>
      <p:ext uri="{BB962C8B-B14F-4D97-AF65-F5344CB8AC3E}">
        <p14:creationId xmlns:p14="http://schemas.microsoft.com/office/powerpoint/2010/main" val="3503521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BAK wollte „Die“ Erläuterungen streichen, wegen „undefiniert…“</a:t>
            </a:r>
          </a:p>
        </p:txBody>
      </p:sp>
      <p:sp>
        <p:nvSpPr>
          <p:cNvPr id="5" name="Datumsplatzhalter 4"/>
          <p:cNvSpPr>
            <a:spLocks noGrp="1"/>
          </p:cNvSpPr>
          <p:nvPr>
            <p:ph type="dt" idx="10"/>
          </p:nvPr>
        </p:nvSpPr>
        <p:spPr/>
        <p:txBody>
          <a:bodyPr/>
          <a:lstStyle/>
          <a:p>
            <a:endParaRPr lang="de-DE"/>
          </a:p>
        </p:txBody>
      </p:sp>
      <p:sp>
        <p:nvSpPr>
          <p:cNvPr id="8" name="Foliennummernplatzhalter 7"/>
          <p:cNvSpPr>
            <a:spLocks noGrp="1"/>
          </p:cNvSpPr>
          <p:nvPr>
            <p:ph type="sldNum" sz="quarter" idx="11"/>
          </p:nvPr>
        </p:nvSpPr>
        <p:spPr/>
        <p:txBody>
          <a:bodyPr/>
          <a:lstStyle/>
          <a:p>
            <a:fld id="{41B53C4D-D66F-44FB-A9C1-3E3566E74C92}" type="slidenum">
              <a:rPr lang="de-DE" smtClean="0"/>
              <a:t>14</a:t>
            </a:fld>
            <a:endParaRPr lang="de-DE"/>
          </a:p>
        </p:txBody>
      </p:sp>
      <p:sp>
        <p:nvSpPr>
          <p:cNvPr id="9" name="Fußzeilenplatzhalter 8"/>
          <p:cNvSpPr>
            <a:spLocks noGrp="1"/>
          </p:cNvSpPr>
          <p:nvPr>
            <p:ph type="ftr" sz="quarter" idx="12"/>
          </p:nvPr>
        </p:nvSpPr>
        <p:spPr/>
        <p:txBody>
          <a:bodyPr/>
          <a:lstStyle/>
          <a:p>
            <a:endParaRPr lang="de-DE"/>
          </a:p>
        </p:txBody>
      </p:sp>
    </p:spTree>
    <p:extLst>
      <p:ext uri="{BB962C8B-B14F-4D97-AF65-F5344CB8AC3E}">
        <p14:creationId xmlns:p14="http://schemas.microsoft.com/office/powerpoint/2010/main" val="3410243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Zur Vermeidung von „Statistikfehlern“ und für die Honorarermittlung nach § 4 Abs. 2 und 3 HOAI 2013. „Beigestellte Güter“ hieß früher „vorhandene Bausubstanz + wiederverwendete Teile“</a:t>
            </a:r>
          </a:p>
        </p:txBody>
      </p:sp>
      <p:sp>
        <p:nvSpPr>
          <p:cNvPr id="5" name="Datumsplatzhalter 4"/>
          <p:cNvSpPr>
            <a:spLocks noGrp="1"/>
          </p:cNvSpPr>
          <p:nvPr>
            <p:ph type="dt" idx="10"/>
          </p:nvPr>
        </p:nvSpPr>
        <p:spPr/>
        <p:txBody>
          <a:bodyPr/>
          <a:lstStyle/>
          <a:p>
            <a:endParaRPr lang="de-DE"/>
          </a:p>
        </p:txBody>
      </p:sp>
      <p:sp>
        <p:nvSpPr>
          <p:cNvPr id="8" name="Foliennummernplatzhalter 7"/>
          <p:cNvSpPr>
            <a:spLocks noGrp="1"/>
          </p:cNvSpPr>
          <p:nvPr>
            <p:ph type="sldNum" sz="quarter" idx="11"/>
          </p:nvPr>
        </p:nvSpPr>
        <p:spPr/>
        <p:txBody>
          <a:bodyPr/>
          <a:lstStyle/>
          <a:p>
            <a:fld id="{41B53C4D-D66F-44FB-A9C1-3E3566E74C92}" type="slidenum">
              <a:rPr lang="de-DE" smtClean="0"/>
              <a:t>15</a:t>
            </a:fld>
            <a:endParaRPr lang="de-DE"/>
          </a:p>
        </p:txBody>
      </p:sp>
      <p:sp>
        <p:nvSpPr>
          <p:cNvPr id="9" name="Fußzeilenplatzhalter 8"/>
          <p:cNvSpPr>
            <a:spLocks noGrp="1"/>
          </p:cNvSpPr>
          <p:nvPr>
            <p:ph type="ftr" sz="quarter" idx="12"/>
          </p:nvPr>
        </p:nvSpPr>
        <p:spPr/>
        <p:txBody>
          <a:bodyPr/>
          <a:lstStyle/>
          <a:p>
            <a:endParaRPr lang="de-DE"/>
          </a:p>
        </p:txBody>
      </p:sp>
    </p:spTree>
    <p:extLst>
      <p:ext uri="{BB962C8B-B14F-4D97-AF65-F5344CB8AC3E}">
        <p14:creationId xmlns:p14="http://schemas.microsoft.com/office/powerpoint/2010/main" val="3347137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Vollständigkeit insbesondere KGR 100, 200, jetzt KGR 800. Prognostizierte Kosten stark erweitert, früher nur Unterpunkt von „Kostenstand“</a:t>
            </a:r>
          </a:p>
        </p:txBody>
      </p:sp>
      <p:sp>
        <p:nvSpPr>
          <p:cNvPr id="5" name="Datumsplatzhalter 4"/>
          <p:cNvSpPr>
            <a:spLocks noGrp="1"/>
          </p:cNvSpPr>
          <p:nvPr>
            <p:ph type="dt" idx="10"/>
          </p:nvPr>
        </p:nvSpPr>
        <p:spPr/>
        <p:txBody>
          <a:bodyPr/>
          <a:lstStyle/>
          <a:p>
            <a:endParaRPr lang="de-DE"/>
          </a:p>
        </p:txBody>
      </p:sp>
      <p:sp>
        <p:nvSpPr>
          <p:cNvPr id="8" name="Foliennummernplatzhalter 7"/>
          <p:cNvSpPr>
            <a:spLocks noGrp="1"/>
          </p:cNvSpPr>
          <p:nvPr>
            <p:ph type="sldNum" sz="quarter" idx="11"/>
          </p:nvPr>
        </p:nvSpPr>
        <p:spPr/>
        <p:txBody>
          <a:bodyPr/>
          <a:lstStyle/>
          <a:p>
            <a:fld id="{41B53C4D-D66F-44FB-A9C1-3E3566E74C92}" type="slidenum">
              <a:rPr lang="de-DE" smtClean="0"/>
              <a:t>16</a:t>
            </a:fld>
            <a:endParaRPr lang="de-DE"/>
          </a:p>
        </p:txBody>
      </p:sp>
      <p:sp>
        <p:nvSpPr>
          <p:cNvPr id="9" name="Fußzeilenplatzhalter 8"/>
          <p:cNvSpPr>
            <a:spLocks noGrp="1"/>
          </p:cNvSpPr>
          <p:nvPr>
            <p:ph type="ftr" sz="quarter" idx="12"/>
          </p:nvPr>
        </p:nvSpPr>
        <p:spPr/>
        <p:txBody>
          <a:bodyPr/>
          <a:lstStyle/>
          <a:p>
            <a:endParaRPr lang="de-DE"/>
          </a:p>
        </p:txBody>
      </p:sp>
    </p:spTree>
    <p:extLst>
      <p:ext uri="{BB962C8B-B14F-4D97-AF65-F5344CB8AC3E}">
        <p14:creationId xmlns:p14="http://schemas.microsoft.com/office/powerpoint/2010/main" val="10449800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BAK weist darauf hin, dass früher nur „sollte“. BAK will </a:t>
            </a:r>
            <a:r>
              <a:rPr lang="de-DE" dirty="0" err="1"/>
              <a:t>unbestimmen</a:t>
            </a:r>
            <a:r>
              <a:rPr lang="de-DE" dirty="0"/>
              <a:t> Artikel bei „des“ </a:t>
            </a:r>
            <a:r>
              <a:rPr lang="de-DE" dirty="0" err="1"/>
              <a:t>projektbez</a:t>
            </a:r>
            <a:r>
              <a:rPr lang="de-DE" dirty="0"/>
              <a:t>. Risikomanagements, begrüßt Entfall der „Eintrittswahrscheinlichkeit“</a:t>
            </a:r>
          </a:p>
        </p:txBody>
      </p:sp>
      <p:sp>
        <p:nvSpPr>
          <p:cNvPr id="5" name="Datumsplatzhalter 4"/>
          <p:cNvSpPr>
            <a:spLocks noGrp="1"/>
          </p:cNvSpPr>
          <p:nvPr>
            <p:ph type="dt" idx="10"/>
          </p:nvPr>
        </p:nvSpPr>
        <p:spPr/>
        <p:txBody>
          <a:bodyPr/>
          <a:lstStyle/>
          <a:p>
            <a:endParaRPr lang="de-DE"/>
          </a:p>
        </p:txBody>
      </p:sp>
      <p:sp>
        <p:nvSpPr>
          <p:cNvPr id="8" name="Foliennummernplatzhalter 7"/>
          <p:cNvSpPr>
            <a:spLocks noGrp="1"/>
          </p:cNvSpPr>
          <p:nvPr>
            <p:ph type="sldNum" sz="quarter" idx="11"/>
          </p:nvPr>
        </p:nvSpPr>
        <p:spPr/>
        <p:txBody>
          <a:bodyPr/>
          <a:lstStyle/>
          <a:p>
            <a:fld id="{41B53C4D-D66F-44FB-A9C1-3E3566E74C92}" type="slidenum">
              <a:rPr lang="de-DE" smtClean="0"/>
              <a:t>17</a:t>
            </a:fld>
            <a:endParaRPr lang="de-DE"/>
          </a:p>
        </p:txBody>
      </p:sp>
      <p:sp>
        <p:nvSpPr>
          <p:cNvPr id="9" name="Fußzeilenplatzhalter 8"/>
          <p:cNvSpPr>
            <a:spLocks noGrp="1"/>
          </p:cNvSpPr>
          <p:nvPr>
            <p:ph type="ftr" sz="quarter" idx="12"/>
          </p:nvPr>
        </p:nvSpPr>
        <p:spPr/>
        <p:txBody>
          <a:bodyPr/>
          <a:lstStyle/>
          <a:p>
            <a:endParaRPr lang="de-DE"/>
          </a:p>
        </p:txBody>
      </p:sp>
    </p:spTree>
    <p:extLst>
      <p:ext uri="{BB962C8B-B14F-4D97-AF65-F5344CB8AC3E}">
        <p14:creationId xmlns:p14="http://schemas.microsoft.com/office/powerpoint/2010/main" val="27990430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a:t>
            </a:r>
            <a:r>
              <a:rPr lang="de-DE" dirty="0" err="1"/>
              <a:t>Kostenermittlungstufen</a:t>
            </a:r>
            <a:r>
              <a:rPr lang="de-DE" dirty="0"/>
              <a:t> sind immer auf bestimmte Meilensteine der Entscheidung bezogen</a:t>
            </a:r>
          </a:p>
        </p:txBody>
      </p:sp>
      <p:sp>
        <p:nvSpPr>
          <p:cNvPr id="5" name="Datumsplatzhalter 4"/>
          <p:cNvSpPr>
            <a:spLocks noGrp="1"/>
          </p:cNvSpPr>
          <p:nvPr>
            <p:ph type="dt" idx="10"/>
          </p:nvPr>
        </p:nvSpPr>
        <p:spPr/>
        <p:txBody>
          <a:bodyPr/>
          <a:lstStyle/>
          <a:p>
            <a:endParaRPr lang="de-DE"/>
          </a:p>
        </p:txBody>
      </p:sp>
      <p:sp>
        <p:nvSpPr>
          <p:cNvPr id="8" name="Foliennummernplatzhalter 7"/>
          <p:cNvSpPr>
            <a:spLocks noGrp="1"/>
          </p:cNvSpPr>
          <p:nvPr>
            <p:ph type="sldNum" sz="quarter" idx="11"/>
          </p:nvPr>
        </p:nvSpPr>
        <p:spPr/>
        <p:txBody>
          <a:bodyPr/>
          <a:lstStyle/>
          <a:p>
            <a:fld id="{41B53C4D-D66F-44FB-A9C1-3E3566E74C92}" type="slidenum">
              <a:rPr lang="de-DE" smtClean="0"/>
              <a:t>18</a:t>
            </a:fld>
            <a:endParaRPr lang="de-DE"/>
          </a:p>
        </p:txBody>
      </p:sp>
      <p:sp>
        <p:nvSpPr>
          <p:cNvPr id="9" name="Fußzeilenplatzhalter 8"/>
          <p:cNvSpPr>
            <a:spLocks noGrp="1"/>
          </p:cNvSpPr>
          <p:nvPr>
            <p:ph type="ftr" sz="quarter" idx="12"/>
          </p:nvPr>
        </p:nvSpPr>
        <p:spPr/>
        <p:txBody>
          <a:bodyPr/>
          <a:lstStyle/>
          <a:p>
            <a:endParaRPr lang="de-DE"/>
          </a:p>
        </p:txBody>
      </p:sp>
    </p:spTree>
    <p:extLst>
      <p:ext uri="{BB962C8B-B14F-4D97-AF65-F5344CB8AC3E}">
        <p14:creationId xmlns:p14="http://schemas.microsoft.com/office/powerpoint/2010/main" val="30768000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KGR 800 Finanzierung war früher KGR 760</a:t>
            </a:r>
          </a:p>
          <a:p>
            <a:r>
              <a:rPr lang="de-DE" dirty="0"/>
              <a:t>Zur Erinnerung der Ebenen wegen folgender </a:t>
            </a:r>
            <a:r>
              <a:rPr lang="de-DE" dirty="0" err="1"/>
              <a:t>Stufebn</a:t>
            </a:r>
            <a:endParaRPr lang="de-DE" dirty="0"/>
          </a:p>
        </p:txBody>
      </p:sp>
      <p:sp>
        <p:nvSpPr>
          <p:cNvPr id="5" name="Datumsplatzhalter 4"/>
          <p:cNvSpPr>
            <a:spLocks noGrp="1"/>
          </p:cNvSpPr>
          <p:nvPr>
            <p:ph type="dt" idx="10"/>
          </p:nvPr>
        </p:nvSpPr>
        <p:spPr/>
        <p:txBody>
          <a:bodyPr/>
          <a:lstStyle/>
          <a:p>
            <a:endParaRPr lang="de-DE"/>
          </a:p>
        </p:txBody>
      </p:sp>
      <p:sp>
        <p:nvSpPr>
          <p:cNvPr id="8" name="Foliennummernplatzhalter 7"/>
          <p:cNvSpPr>
            <a:spLocks noGrp="1"/>
          </p:cNvSpPr>
          <p:nvPr>
            <p:ph type="sldNum" sz="quarter" idx="11"/>
          </p:nvPr>
        </p:nvSpPr>
        <p:spPr/>
        <p:txBody>
          <a:bodyPr/>
          <a:lstStyle/>
          <a:p>
            <a:fld id="{41B53C4D-D66F-44FB-A9C1-3E3566E74C92}" type="slidenum">
              <a:rPr lang="de-DE" smtClean="0"/>
              <a:t>19</a:t>
            </a:fld>
            <a:endParaRPr lang="de-DE"/>
          </a:p>
        </p:txBody>
      </p:sp>
      <p:sp>
        <p:nvSpPr>
          <p:cNvPr id="9" name="Fußzeilenplatzhalter 8"/>
          <p:cNvSpPr>
            <a:spLocks noGrp="1"/>
          </p:cNvSpPr>
          <p:nvPr>
            <p:ph type="ftr" sz="quarter" idx="12"/>
          </p:nvPr>
        </p:nvSpPr>
        <p:spPr/>
        <p:txBody>
          <a:bodyPr/>
          <a:lstStyle/>
          <a:p>
            <a:endParaRPr lang="de-DE"/>
          </a:p>
        </p:txBody>
      </p:sp>
    </p:spTree>
    <p:extLst>
      <p:ext uri="{BB962C8B-B14F-4D97-AF65-F5344CB8AC3E}">
        <p14:creationId xmlns:p14="http://schemas.microsoft.com/office/powerpoint/2010/main" val="3083163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5" name="Datumsplatzhalter 4"/>
          <p:cNvSpPr>
            <a:spLocks noGrp="1"/>
          </p:cNvSpPr>
          <p:nvPr>
            <p:ph type="dt" idx="10"/>
          </p:nvPr>
        </p:nvSpPr>
        <p:spPr/>
        <p:txBody>
          <a:bodyPr/>
          <a:lstStyle/>
          <a:p>
            <a:endParaRPr lang="de-DE"/>
          </a:p>
        </p:txBody>
      </p:sp>
      <p:sp>
        <p:nvSpPr>
          <p:cNvPr id="8" name="Foliennummernplatzhalter 7"/>
          <p:cNvSpPr>
            <a:spLocks noGrp="1"/>
          </p:cNvSpPr>
          <p:nvPr>
            <p:ph type="sldNum" sz="quarter" idx="11"/>
          </p:nvPr>
        </p:nvSpPr>
        <p:spPr/>
        <p:txBody>
          <a:bodyPr/>
          <a:lstStyle/>
          <a:p>
            <a:fld id="{41B53C4D-D66F-44FB-A9C1-3E3566E74C92}" type="slidenum">
              <a:rPr lang="de-DE" smtClean="0"/>
              <a:t>2</a:t>
            </a:fld>
            <a:endParaRPr lang="de-DE"/>
          </a:p>
        </p:txBody>
      </p:sp>
      <p:sp>
        <p:nvSpPr>
          <p:cNvPr id="9" name="Fußzeilenplatzhalter 8"/>
          <p:cNvSpPr>
            <a:spLocks noGrp="1"/>
          </p:cNvSpPr>
          <p:nvPr>
            <p:ph type="ftr" sz="quarter" idx="12"/>
          </p:nvPr>
        </p:nvSpPr>
        <p:spPr/>
        <p:txBody>
          <a:bodyPr/>
          <a:lstStyle/>
          <a:p>
            <a:endParaRPr lang="de-DE"/>
          </a:p>
        </p:txBody>
      </p:sp>
    </p:spTree>
    <p:extLst>
      <p:ext uri="{BB962C8B-B14F-4D97-AF65-F5344CB8AC3E}">
        <p14:creationId xmlns:p14="http://schemas.microsoft.com/office/powerpoint/2010/main" val="23751043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5" name="Datumsplatzhalter 4"/>
          <p:cNvSpPr>
            <a:spLocks noGrp="1"/>
          </p:cNvSpPr>
          <p:nvPr>
            <p:ph type="dt" idx="10"/>
          </p:nvPr>
        </p:nvSpPr>
        <p:spPr/>
        <p:txBody>
          <a:bodyPr/>
          <a:lstStyle/>
          <a:p>
            <a:endParaRPr lang="de-DE"/>
          </a:p>
        </p:txBody>
      </p:sp>
      <p:sp>
        <p:nvSpPr>
          <p:cNvPr id="8" name="Foliennummernplatzhalter 7"/>
          <p:cNvSpPr>
            <a:spLocks noGrp="1"/>
          </p:cNvSpPr>
          <p:nvPr>
            <p:ph type="sldNum" sz="quarter" idx="11"/>
          </p:nvPr>
        </p:nvSpPr>
        <p:spPr/>
        <p:txBody>
          <a:bodyPr/>
          <a:lstStyle/>
          <a:p>
            <a:fld id="{41B53C4D-D66F-44FB-A9C1-3E3566E74C92}" type="slidenum">
              <a:rPr lang="de-DE" smtClean="0"/>
              <a:t>20</a:t>
            </a:fld>
            <a:endParaRPr lang="de-DE"/>
          </a:p>
        </p:txBody>
      </p:sp>
      <p:sp>
        <p:nvSpPr>
          <p:cNvPr id="9" name="Fußzeilenplatzhalter 8"/>
          <p:cNvSpPr>
            <a:spLocks noGrp="1"/>
          </p:cNvSpPr>
          <p:nvPr>
            <p:ph type="ftr" sz="quarter" idx="12"/>
          </p:nvPr>
        </p:nvSpPr>
        <p:spPr/>
        <p:txBody>
          <a:bodyPr/>
          <a:lstStyle/>
          <a:p>
            <a:endParaRPr lang="de-DE"/>
          </a:p>
        </p:txBody>
      </p:sp>
    </p:spTree>
    <p:extLst>
      <p:ext uri="{BB962C8B-B14F-4D97-AF65-F5344CB8AC3E}">
        <p14:creationId xmlns:p14="http://schemas.microsoft.com/office/powerpoint/2010/main" val="8878314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5" name="Datumsplatzhalter 4"/>
          <p:cNvSpPr>
            <a:spLocks noGrp="1"/>
          </p:cNvSpPr>
          <p:nvPr>
            <p:ph type="dt" idx="10"/>
          </p:nvPr>
        </p:nvSpPr>
        <p:spPr/>
        <p:txBody>
          <a:bodyPr/>
          <a:lstStyle/>
          <a:p>
            <a:endParaRPr lang="de-DE"/>
          </a:p>
        </p:txBody>
      </p:sp>
      <p:sp>
        <p:nvSpPr>
          <p:cNvPr id="8" name="Foliennummernplatzhalter 7"/>
          <p:cNvSpPr>
            <a:spLocks noGrp="1"/>
          </p:cNvSpPr>
          <p:nvPr>
            <p:ph type="sldNum" sz="quarter" idx="11"/>
          </p:nvPr>
        </p:nvSpPr>
        <p:spPr/>
        <p:txBody>
          <a:bodyPr/>
          <a:lstStyle/>
          <a:p>
            <a:fld id="{41B53C4D-D66F-44FB-A9C1-3E3566E74C92}" type="slidenum">
              <a:rPr lang="de-DE" smtClean="0"/>
              <a:t>21</a:t>
            </a:fld>
            <a:endParaRPr lang="de-DE"/>
          </a:p>
        </p:txBody>
      </p:sp>
      <p:sp>
        <p:nvSpPr>
          <p:cNvPr id="9" name="Fußzeilenplatzhalter 8"/>
          <p:cNvSpPr>
            <a:spLocks noGrp="1"/>
          </p:cNvSpPr>
          <p:nvPr>
            <p:ph type="ftr" sz="quarter" idx="12"/>
          </p:nvPr>
        </p:nvSpPr>
        <p:spPr/>
        <p:txBody>
          <a:bodyPr/>
          <a:lstStyle/>
          <a:p>
            <a:endParaRPr lang="de-DE"/>
          </a:p>
        </p:txBody>
      </p:sp>
    </p:spTree>
    <p:extLst>
      <p:ext uri="{BB962C8B-B14F-4D97-AF65-F5344CB8AC3E}">
        <p14:creationId xmlns:p14="http://schemas.microsoft.com/office/powerpoint/2010/main" val="10320849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5" name="Datumsplatzhalter 4"/>
          <p:cNvSpPr>
            <a:spLocks noGrp="1"/>
          </p:cNvSpPr>
          <p:nvPr>
            <p:ph type="dt" idx="10"/>
          </p:nvPr>
        </p:nvSpPr>
        <p:spPr/>
        <p:txBody>
          <a:bodyPr/>
          <a:lstStyle/>
          <a:p>
            <a:endParaRPr lang="de-DE"/>
          </a:p>
        </p:txBody>
      </p:sp>
      <p:sp>
        <p:nvSpPr>
          <p:cNvPr id="8" name="Foliennummernplatzhalter 7"/>
          <p:cNvSpPr>
            <a:spLocks noGrp="1"/>
          </p:cNvSpPr>
          <p:nvPr>
            <p:ph type="sldNum" sz="quarter" idx="11"/>
          </p:nvPr>
        </p:nvSpPr>
        <p:spPr/>
        <p:txBody>
          <a:bodyPr/>
          <a:lstStyle/>
          <a:p>
            <a:fld id="{41B53C4D-D66F-44FB-A9C1-3E3566E74C92}" type="slidenum">
              <a:rPr lang="de-DE" smtClean="0"/>
              <a:t>22</a:t>
            </a:fld>
            <a:endParaRPr lang="de-DE"/>
          </a:p>
        </p:txBody>
      </p:sp>
      <p:sp>
        <p:nvSpPr>
          <p:cNvPr id="9" name="Fußzeilenplatzhalter 8"/>
          <p:cNvSpPr>
            <a:spLocks noGrp="1"/>
          </p:cNvSpPr>
          <p:nvPr>
            <p:ph type="ftr" sz="quarter" idx="12"/>
          </p:nvPr>
        </p:nvSpPr>
        <p:spPr/>
        <p:txBody>
          <a:bodyPr/>
          <a:lstStyle/>
          <a:p>
            <a:endParaRPr lang="de-DE"/>
          </a:p>
        </p:txBody>
      </p:sp>
    </p:spTree>
    <p:extLst>
      <p:ext uri="{BB962C8B-B14F-4D97-AF65-F5344CB8AC3E}">
        <p14:creationId xmlns:p14="http://schemas.microsoft.com/office/powerpoint/2010/main" val="23751043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5" name="Datumsplatzhalter 4"/>
          <p:cNvSpPr>
            <a:spLocks noGrp="1"/>
          </p:cNvSpPr>
          <p:nvPr>
            <p:ph type="dt" idx="10"/>
          </p:nvPr>
        </p:nvSpPr>
        <p:spPr/>
        <p:txBody>
          <a:bodyPr/>
          <a:lstStyle/>
          <a:p>
            <a:endParaRPr lang="de-DE"/>
          </a:p>
        </p:txBody>
      </p:sp>
      <p:sp>
        <p:nvSpPr>
          <p:cNvPr id="8" name="Foliennummernplatzhalter 7"/>
          <p:cNvSpPr>
            <a:spLocks noGrp="1"/>
          </p:cNvSpPr>
          <p:nvPr>
            <p:ph type="sldNum" sz="quarter" idx="11"/>
          </p:nvPr>
        </p:nvSpPr>
        <p:spPr/>
        <p:txBody>
          <a:bodyPr/>
          <a:lstStyle/>
          <a:p>
            <a:fld id="{41B53C4D-D66F-44FB-A9C1-3E3566E74C92}" type="slidenum">
              <a:rPr lang="de-DE" smtClean="0"/>
              <a:t>23</a:t>
            </a:fld>
            <a:endParaRPr lang="de-DE"/>
          </a:p>
        </p:txBody>
      </p:sp>
      <p:sp>
        <p:nvSpPr>
          <p:cNvPr id="9" name="Fußzeilenplatzhalter 8"/>
          <p:cNvSpPr>
            <a:spLocks noGrp="1"/>
          </p:cNvSpPr>
          <p:nvPr>
            <p:ph type="ftr" sz="quarter" idx="12"/>
          </p:nvPr>
        </p:nvSpPr>
        <p:spPr/>
        <p:txBody>
          <a:bodyPr/>
          <a:lstStyle/>
          <a:p>
            <a:endParaRPr lang="de-DE"/>
          </a:p>
        </p:txBody>
      </p:sp>
    </p:spTree>
    <p:extLst>
      <p:ext uri="{BB962C8B-B14F-4D97-AF65-F5344CB8AC3E}">
        <p14:creationId xmlns:p14="http://schemas.microsoft.com/office/powerpoint/2010/main" val="19311171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Analogie zur „Kosteneinschätzung“ für die „Planungsgrundlage“ zur Ermittlung der Ziele nach § 650p Abs. 2 BGB diskutiert; BAK schlägt Einfügen eines 5. Spiegelstrichs mit „ggf. Kosteneinschätzung nach § 650p Abs. 2 BGB“ als Grundlage zum Kostenrahmen; </a:t>
            </a:r>
            <a:r>
              <a:rPr lang="de-DE" dirty="0" err="1"/>
              <a:t>Orga</a:t>
            </a:r>
            <a:r>
              <a:rPr lang="de-DE" dirty="0"/>
              <a:t> und Termin wichtig für Annahmen zum Kostenniveau! Kostenauswirkung mehrere Bauabschnitte oder lange/kurze Bauzeit, BIM;</a:t>
            </a:r>
          </a:p>
          <a:p>
            <a:r>
              <a:rPr lang="de-DE" dirty="0"/>
              <a:t>Bisher Gliederung nur mit gesonderter Ausweisung „Bauwerkskosten“</a:t>
            </a:r>
          </a:p>
        </p:txBody>
      </p:sp>
      <p:sp>
        <p:nvSpPr>
          <p:cNvPr id="5" name="Datumsplatzhalter 4"/>
          <p:cNvSpPr>
            <a:spLocks noGrp="1"/>
          </p:cNvSpPr>
          <p:nvPr>
            <p:ph type="dt" idx="10"/>
          </p:nvPr>
        </p:nvSpPr>
        <p:spPr/>
        <p:txBody>
          <a:bodyPr/>
          <a:lstStyle/>
          <a:p>
            <a:endParaRPr lang="de-DE"/>
          </a:p>
        </p:txBody>
      </p:sp>
      <p:sp>
        <p:nvSpPr>
          <p:cNvPr id="8" name="Foliennummernplatzhalter 7"/>
          <p:cNvSpPr>
            <a:spLocks noGrp="1"/>
          </p:cNvSpPr>
          <p:nvPr>
            <p:ph type="sldNum" sz="quarter" idx="11"/>
          </p:nvPr>
        </p:nvSpPr>
        <p:spPr/>
        <p:txBody>
          <a:bodyPr/>
          <a:lstStyle/>
          <a:p>
            <a:fld id="{41B53C4D-D66F-44FB-A9C1-3E3566E74C92}" type="slidenum">
              <a:rPr lang="de-DE" smtClean="0"/>
              <a:t>24</a:t>
            </a:fld>
            <a:endParaRPr lang="de-DE"/>
          </a:p>
        </p:txBody>
      </p:sp>
      <p:sp>
        <p:nvSpPr>
          <p:cNvPr id="9" name="Fußzeilenplatzhalter 8"/>
          <p:cNvSpPr>
            <a:spLocks noGrp="1"/>
          </p:cNvSpPr>
          <p:nvPr>
            <p:ph type="ftr" sz="quarter" idx="12"/>
          </p:nvPr>
        </p:nvSpPr>
        <p:spPr/>
        <p:txBody>
          <a:bodyPr/>
          <a:lstStyle/>
          <a:p>
            <a:endParaRPr lang="de-DE"/>
          </a:p>
        </p:txBody>
      </p:sp>
    </p:spTree>
    <p:extLst>
      <p:ext uri="{BB962C8B-B14F-4D97-AF65-F5344CB8AC3E}">
        <p14:creationId xmlns:p14="http://schemas.microsoft.com/office/powerpoint/2010/main" val="15393043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Anpassung an Leistungsbild HOAI 2013: Grundleistung 2 h) Erstellen Terminplan – wichtig für Annahmen zum Kostenniveau! Kostenauswirkung mehrere Bauabschnitte oder lange/kurze Bauzeit, BIM;</a:t>
            </a:r>
          </a:p>
          <a:p>
            <a:r>
              <a:rPr lang="de-DE" dirty="0"/>
              <a:t>BAK beklagte Mehraufwand wegen zweiter Ebene…</a:t>
            </a:r>
          </a:p>
        </p:txBody>
      </p:sp>
      <p:sp>
        <p:nvSpPr>
          <p:cNvPr id="5" name="Datumsplatzhalter 4"/>
          <p:cNvSpPr>
            <a:spLocks noGrp="1"/>
          </p:cNvSpPr>
          <p:nvPr>
            <p:ph type="dt" idx="10"/>
          </p:nvPr>
        </p:nvSpPr>
        <p:spPr/>
        <p:txBody>
          <a:bodyPr/>
          <a:lstStyle/>
          <a:p>
            <a:endParaRPr lang="de-DE"/>
          </a:p>
        </p:txBody>
      </p:sp>
      <p:sp>
        <p:nvSpPr>
          <p:cNvPr id="8" name="Foliennummernplatzhalter 7"/>
          <p:cNvSpPr>
            <a:spLocks noGrp="1"/>
          </p:cNvSpPr>
          <p:nvPr>
            <p:ph type="sldNum" sz="quarter" idx="11"/>
          </p:nvPr>
        </p:nvSpPr>
        <p:spPr/>
        <p:txBody>
          <a:bodyPr/>
          <a:lstStyle/>
          <a:p>
            <a:fld id="{41B53C4D-D66F-44FB-A9C1-3E3566E74C92}" type="slidenum">
              <a:rPr lang="de-DE" smtClean="0"/>
              <a:t>25</a:t>
            </a:fld>
            <a:endParaRPr lang="de-DE"/>
          </a:p>
        </p:txBody>
      </p:sp>
      <p:sp>
        <p:nvSpPr>
          <p:cNvPr id="9" name="Fußzeilenplatzhalter 8"/>
          <p:cNvSpPr>
            <a:spLocks noGrp="1"/>
          </p:cNvSpPr>
          <p:nvPr>
            <p:ph type="ftr" sz="quarter" idx="12"/>
          </p:nvPr>
        </p:nvSpPr>
        <p:spPr/>
        <p:txBody>
          <a:bodyPr/>
          <a:lstStyle/>
          <a:p>
            <a:endParaRPr lang="de-DE"/>
          </a:p>
        </p:txBody>
      </p:sp>
    </p:spTree>
    <p:extLst>
      <p:ext uri="{BB962C8B-B14F-4D97-AF65-F5344CB8AC3E}">
        <p14:creationId xmlns:p14="http://schemas.microsoft.com/office/powerpoint/2010/main" val="38936114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BAK beklagte Mehraufwand wegen zweiter Ebene…</a:t>
            </a:r>
          </a:p>
        </p:txBody>
      </p:sp>
      <p:sp>
        <p:nvSpPr>
          <p:cNvPr id="5" name="Datumsplatzhalter 4"/>
          <p:cNvSpPr>
            <a:spLocks noGrp="1"/>
          </p:cNvSpPr>
          <p:nvPr>
            <p:ph type="dt" idx="10"/>
          </p:nvPr>
        </p:nvSpPr>
        <p:spPr/>
        <p:txBody>
          <a:bodyPr/>
          <a:lstStyle/>
          <a:p>
            <a:endParaRPr lang="de-DE"/>
          </a:p>
        </p:txBody>
      </p:sp>
      <p:sp>
        <p:nvSpPr>
          <p:cNvPr id="8" name="Foliennummernplatzhalter 7"/>
          <p:cNvSpPr>
            <a:spLocks noGrp="1"/>
          </p:cNvSpPr>
          <p:nvPr>
            <p:ph type="sldNum" sz="quarter" idx="11"/>
          </p:nvPr>
        </p:nvSpPr>
        <p:spPr/>
        <p:txBody>
          <a:bodyPr/>
          <a:lstStyle/>
          <a:p>
            <a:fld id="{41B53C4D-D66F-44FB-A9C1-3E3566E74C92}" type="slidenum">
              <a:rPr lang="de-DE" smtClean="0"/>
              <a:t>26</a:t>
            </a:fld>
            <a:endParaRPr lang="de-DE"/>
          </a:p>
        </p:txBody>
      </p:sp>
      <p:sp>
        <p:nvSpPr>
          <p:cNvPr id="9" name="Fußzeilenplatzhalter 8"/>
          <p:cNvSpPr>
            <a:spLocks noGrp="1"/>
          </p:cNvSpPr>
          <p:nvPr>
            <p:ph type="ftr" sz="quarter" idx="12"/>
          </p:nvPr>
        </p:nvSpPr>
        <p:spPr/>
        <p:txBody>
          <a:bodyPr/>
          <a:lstStyle/>
          <a:p>
            <a:endParaRPr lang="de-DE"/>
          </a:p>
        </p:txBody>
      </p:sp>
    </p:spTree>
    <p:extLst>
      <p:ext uri="{BB962C8B-B14F-4D97-AF65-F5344CB8AC3E}">
        <p14:creationId xmlns:p14="http://schemas.microsoft.com/office/powerpoint/2010/main" val="25882928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BAK beklagte Mehraufwand wegen zweiter Ebene…siehe nächste Folie</a:t>
            </a:r>
          </a:p>
        </p:txBody>
      </p:sp>
      <p:sp>
        <p:nvSpPr>
          <p:cNvPr id="5" name="Datumsplatzhalter 4"/>
          <p:cNvSpPr>
            <a:spLocks noGrp="1"/>
          </p:cNvSpPr>
          <p:nvPr>
            <p:ph type="dt" idx="10"/>
          </p:nvPr>
        </p:nvSpPr>
        <p:spPr/>
        <p:txBody>
          <a:bodyPr/>
          <a:lstStyle/>
          <a:p>
            <a:endParaRPr lang="de-DE"/>
          </a:p>
        </p:txBody>
      </p:sp>
      <p:sp>
        <p:nvSpPr>
          <p:cNvPr id="8" name="Foliennummernplatzhalter 7"/>
          <p:cNvSpPr>
            <a:spLocks noGrp="1"/>
          </p:cNvSpPr>
          <p:nvPr>
            <p:ph type="sldNum" sz="quarter" idx="11"/>
          </p:nvPr>
        </p:nvSpPr>
        <p:spPr/>
        <p:txBody>
          <a:bodyPr/>
          <a:lstStyle/>
          <a:p>
            <a:fld id="{41B53C4D-D66F-44FB-A9C1-3E3566E74C92}" type="slidenum">
              <a:rPr lang="de-DE" smtClean="0"/>
              <a:t>27</a:t>
            </a:fld>
            <a:endParaRPr lang="de-DE"/>
          </a:p>
        </p:txBody>
      </p:sp>
      <p:sp>
        <p:nvSpPr>
          <p:cNvPr id="9" name="Fußzeilenplatzhalter 8"/>
          <p:cNvSpPr>
            <a:spLocks noGrp="1"/>
          </p:cNvSpPr>
          <p:nvPr>
            <p:ph type="ftr" sz="quarter" idx="12"/>
          </p:nvPr>
        </p:nvSpPr>
        <p:spPr/>
        <p:txBody>
          <a:bodyPr/>
          <a:lstStyle/>
          <a:p>
            <a:endParaRPr lang="de-DE"/>
          </a:p>
        </p:txBody>
      </p:sp>
    </p:spTree>
    <p:extLst>
      <p:ext uri="{BB962C8B-B14F-4D97-AF65-F5344CB8AC3E}">
        <p14:creationId xmlns:p14="http://schemas.microsoft.com/office/powerpoint/2010/main" val="10390276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Kein Wunder, dass Architekten eine sichere Kostenplanung nicht zugetraut wird…</a:t>
            </a:r>
          </a:p>
        </p:txBody>
      </p:sp>
      <p:sp>
        <p:nvSpPr>
          <p:cNvPr id="5" name="Datumsplatzhalter 4"/>
          <p:cNvSpPr>
            <a:spLocks noGrp="1"/>
          </p:cNvSpPr>
          <p:nvPr>
            <p:ph type="dt" idx="10"/>
          </p:nvPr>
        </p:nvSpPr>
        <p:spPr/>
        <p:txBody>
          <a:bodyPr/>
          <a:lstStyle/>
          <a:p>
            <a:endParaRPr lang="de-DE"/>
          </a:p>
        </p:txBody>
      </p:sp>
      <p:sp>
        <p:nvSpPr>
          <p:cNvPr id="8" name="Foliennummernplatzhalter 7"/>
          <p:cNvSpPr>
            <a:spLocks noGrp="1"/>
          </p:cNvSpPr>
          <p:nvPr>
            <p:ph type="sldNum" sz="quarter" idx="11"/>
          </p:nvPr>
        </p:nvSpPr>
        <p:spPr/>
        <p:txBody>
          <a:bodyPr/>
          <a:lstStyle/>
          <a:p>
            <a:fld id="{41B53C4D-D66F-44FB-A9C1-3E3566E74C92}" type="slidenum">
              <a:rPr lang="de-DE" smtClean="0"/>
              <a:t>28</a:t>
            </a:fld>
            <a:endParaRPr lang="de-DE"/>
          </a:p>
        </p:txBody>
      </p:sp>
      <p:sp>
        <p:nvSpPr>
          <p:cNvPr id="9" name="Fußzeilenplatzhalter 8"/>
          <p:cNvSpPr>
            <a:spLocks noGrp="1"/>
          </p:cNvSpPr>
          <p:nvPr>
            <p:ph type="ftr" sz="quarter" idx="12"/>
          </p:nvPr>
        </p:nvSpPr>
        <p:spPr/>
        <p:txBody>
          <a:bodyPr/>
          <a:lstStyle/>
          <a:p>
            <a:endParaRPr lang="de-DE"/>
          </a:p>
        </p:txBody>
      </p:sp>
    </p:spTree>
    <p:extLst>
      <p:ext uri="{BB962C8B-B14F-4D97-AF65-F5344CB8AC3E}">
        <p14:creationId xmlns:p14="http://schemas.microsoft.com/office/powerpoint/2010/main" val="27010333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5" name="Datumsplatzhalter 4"/>
          <p:cNvSpPr>
            <a:spLocks noGrp="1"/>
          </p:cNvSpPr>
          <p:nvPr>
            <p:ph type="dt" idx="10"/>
          </p:nvPr>
        </p:nvSpPr>
        <p:spPr/>
        <p:txBody>
          <a:bodyPr/>
          <a:lstStyle/>
          <a:p>
            <a:endParaRPr lang="de-DE"/>
          </a:p>
        </p:txBody>
      </p:sp>
      <p:sp>
        <p:nvSpPr>
          <p:cNvPr id="8" name="Foliennummernplatzhalter 7"/>
          <p:cNvSpPr>
            <a:spLocks noGrp="1"/>
          </p:cNvSpPr>
          <p:nvPr>
            <p:ph type="sldNum" sz="quarter" idx="11"/>
          </p:nvPr>
        </p:nvSpPr>
        <p:spPr/>
        <p:txBody>
          <a:bodyPr/>
          <a:lstStyle/>
          <a:p>
            <a:fld id="{41B53C4D-D66F-44FB-A9C1-3E3566E74C92}" type="slidenum">
              <a:rPr lang="de-DE" smtClean="0"/>
              <a:t>29</a:t>
            </a:fld>
            <a:endParaRPr lang="de-DE"/>
          </a:p>
        </p:txBody>
      </p:sp>
      <p:sp>
        <p:nvSpPr>
          <p:cNvPr id="9" name="Fußzeilenplatzhalter 8"/>
          <p:cNvSpPr>
            <a:spLocks noGrp="1"/>
          </p:cNvSpPr>
          <p:nvPr>
            <p:ph type="ftr" sz="quarter" idx="12"/>
          </p:nvPr>
        </p:nvSpPr>
        <p:spPr/>
        <p:txBody>
          <a:bodyPr/>
          <a:lstStyle/>
          <a:p>
            <a:endParaRPr lang="de-DE"/>
          </a:p>
        </p:txBody>
      </p:sp>
    </p:spTree>
    <p:extLst>
      <p:ext uri="{BB962C8B-B14F-4D97-AF65-F5344CB8AC3E}">
        <p14:creationId xmlns:p14="http://schemas.microsoft.com/office/powerpoint/2010/main" val="2646754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5" name="Datumsplatzhalter 4"/>
          <p:cNvSpPr>
            <a:spLocks noGrp="1"/>
          </p:cNvSpPr>
          <p:nvPr>
            <p:ph type="dt" idx="10"/>
          </p:nvPr>
        </p:nvSpPr>
        <p:spPr/>
        <p:txBody>
          <a:bodyPr/>
          <a:lstStyle/>
          <a:p>
            <a:endParaRPr lang="de-DE"/>
          </a:p>
        </p:txBody>
      </p:sp>
      <p:sp>
        <p:nvSpPr>
          <p:cNvPr id="8" name="Foliennummernplatzhalter 7"/>
          <p:cNvSpPr>
            <a:spLocks noGrp="1"/>
          </p:cNvSpPr>
          <p:nvPr>
            <p:ph type="sldNum" sz="quarter" idx="11"/>
          </p:nvPr>
        </p:nvSpPr>
        <p:spPr/>
        <p:txBody>
          <a:bodyPr/>
          <a:lstStyle/>
          <a:p>
            <a:fld id="{41B53C4D-D66F-44FB-A9C1-3E3566E74C92}" type="slidenum">
              <a:rPr lang="de-DE" smtClean="0"/>
              <a:t>3</a:t>
            </a:fld>
            <a:endParaRPr lang="de-DE"/>
          </a:p>
        </p:txBody>
      </p:sp>
      <p:sp>
        <p:nvSpPr>
          <p:cNvPr id="9" name="Fußzeilenplatzhalter 8"/>
          <p:cNvSpPr>
            <a:spLocks noGrp="1"/>
          </p:cNvSpPr>
          <p:nvPr>
            <p:ph type="ftr" sz="quarter" idx="12"/>
          </p:nvPr>
        </p:nvSpPr>
        <p:spPr/>
        <p:txBody>
          <a:bodyPr/>
          <a:lstStyle/>
          <a:p>
            <a:endParaRPr lang="de-DE"/>
          </a:p>
        </p:txBody>
      </p:sp>
    </p:spTree>
    <p:extLst>
      <p:ext uri="{BB962C8B-B14F-4D97-AF65-F5344CB8AC3E}">
        <p14:creationId xmlns:p14="http://schemas.microsoft.com/office/powerpoint/2010/main" val="1554513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Entspricht prinzipiell der Leistung „bepreiste </a:t>
            </a:r>
            <a:r>
              <a:rPr lang="de-DE" dirty="0" err="1"/>
              <a:t>LV‘s</a:t>
            </a:r>
            <a:r>
              <a:rPr lang="de-DE" dirty="0"/>
              <a:t>“ aus Lph 6; Betonung auf „Kostenermittlung im </a:t>
            </a:r>
            <a:r>
              <a:rPr lang="de-DE" dirty="0" err="1"/>
              <a:t>Fluß</a:t>
            </a:r>
            <a:r>
              <a:rPr lang="de-DE" dirty="0"/>
              <a:t>“</a:t>
            </a:r>
          </a:p>
        </p:txBody>
      </p:sp>
      <p:sp>
        <p:nvSpPr>
          <p:cNvPr id="5" name="Datumsplatzhalter 4"/>
          <p:cNvSpPr>
            <a:spLocks noGrp="1"/>
          </p:cNvSpPr>
          <p:nvPr>
            <p:ph type="dt" idx="10"/>
          </p:nvPr>
        </p:nvSpPr>
        <p:spPr/>
        <p:txBody>
          <a:bodyPr/>
          <a:lstStyle/>
          <a:p>
            <a:endParaRPr lang="de-DE"/>
          </a:p>
        </p:txBody>
      </p:sp>
      <p:sp>
        <p:nvSpPr>
          <p:cNvPr id="8" name="Foliennummernplatzhalter 7"/>
          <p:cNvSpPr>
            <a:spLocks noGrp="1"/>
          </p:cNvSpPr>
          <p:nvPr>
            <p:ph type="sldNum" sz="quarter" idx="11"/>
          </p:nvPr>
        </p:nvSpPr>
        <p:spPr/>
        <p:txBody>
          <a:bodyPr/>
          <a:lstStyle/>
          <a:p>
            <a:fld id="{41B53C4D-D66F-44FB-A9C1-3E3566E74C92}" type="slidenum">
              <a:rPr lang="de-DE" smtClean="0"/>
              <a:t>30</a:t>
            </a:fld>
            <a:endParaRPr lang="de-DE"/>
          </a:p>
        </p:txBody>
      </p:sp>
      <p:sp>
        <p:nvSpPr>
          <p:cNvPr id="9" name="Fußzeilenplatzhalter 8"/>
          <p:cNvSpPr>
            <a:spLocks noGrp="1"/>
          </p:cNvSpPr>
          <p:nvPr>
            <p:ph type="ftr" sz="quarter" idx="12"/>
          </p:nvPr>
        </p:nvSpPr>
        <p:spPr/>
        <p:txBody>
          <a:bodyPr/>
          <a:lstStyle/>
          <a:p>
            <a:endParaRPr lang="de-DE"/>
          </a:p>
        </p:txBody>
      </p:sp>
    </p:spTree>
    <p:extLst>
      <p:ext uri="{BB962C8B-B14F-4D97-AF65-F5344CB8AC3E}">
        <p14:creationId xmlns:p14="http://schemas.microsoft.com/office/powerpoint/2010/main" val="17228911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5" name="Datumsplatzhalter 4"/>
          <p:cNvSpPr>
            <a:spLocks noGrp="1"/>
          </p:cNvSpPr>
          <p:nvPr>
            <p:ph type="dt" idx="10"/>
          </p:nvPr>
        </p:nvSpPr>
        <p:spPr/>
        <p:txBody>
          <a:bodyPr/>
          <a:lstStyle/>
          <a:p>
            <a:endParaRPr lang="de-DE"/>
          </a:p>
        </p:txBody>
      </p:sp>
      <p:sp>
        <p:nvSpPr>
          <p:cNvPr id="8" name="Foliennummernplatzhalter 7"/>
          <p:cNvSpPr>
            <a:spLocks noGrp="1"/>
          </p:cNvSpPr>
          <p:nvPr>
            <p:ph type="sldNum" sz="quarter" idx="11"/>
          </p:nvPr>
        </p:nvSpPr>
        <p:spPr/>
        <p:txBody>
          <a:bodyPr/>
          <a:lstStyle/>
          <a:p>
            <a:fld id="{41B53C4D-D66F-44FB-A9C1-3E3566E74C92}" type="slidenum">
              <a:rPr lang="de-DE" smtClean="0"/>
              <a:t>31</a:t>
            </a:fld>
            <a:endParaRPr lang="de-DE"/>
          </a:p>
        </p:txBody>
      </p:sp>
      <p:sp>
        <p:nvSpPr>
          <p:cNvPr id="9" name="Fußzeilenplatzhalter 8"/>
          <p:cNvSpPr>
            <a:spLocks noGrp="1"/>
          </p:cNvSpPr>
          <p:nvPr>
            <p:ph type="ftr" sz="quarter" idx="12"/>
          </p:nvPr>
        </p:nvSpPr>
        <p:spPr/>
        <p:txBody>
          <a:bodyPr/>
          <a:lstStyle/>
          <a:p>
            <a:endParaRPr lang="de-DE"/>
          </a:p>
        </p:txBody>
      </p:sp>
    </p:spTree>
    <p:extLst>
      <p:ext uri="{BB962C8B-B14F-4D97-AF65-F5344CB8AC3E}">
        <p14:creationId xmlns:p14="http://schemas.microsoft.com/office/powerpoint/2010/main" val="33449299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Früher: Grundlage für „Entscheidung über „die Ausführungsplanung und die Vorbereitung der Vergabe“ – natürlich Quatsch…Montagezeichnungen, </a:t>
            </a:r>
            <a:r>
              <a:rPr lang="de-DE" dirty="0" err="1"/>
              <a:t>Aufmaßzeichnungen</a:t>
            </a:r>
            <a:r>
              <a:rPr lang="de-DE" dirty="0"/>
              <a:t> und Abrechnungszeichnungen als Grundlage zum Anschlag??? Geht nur, wenn fließende Übergänge auch zur </a:t>
            </a:r>
            <a:r>
              <a:rPr lang="de-DE" dirty="0" err="1"/>
              <a:t>KoFe</a:t>
            </a:r>
            <a:r>
              <a:rPr lang="de-DE" dirty="0"/>
              <a:t> gemeint sind</a:t>
            </a:r>
          </a:p>
          <a:p>
            <a:r>
              <a:rPr lang="de-DE" dirty="0"/>
              <a:t>Keine Angabe zur „Ebene“ mehr.</a:t>
            </a:r>
          </a:p>
        </p:txBody>
      </p:sp>
      <p:sp>
        <p:nvSpPr>
          <p:cNvPr id="5" name="Datumsplatzhalter 4"/>
          <p:cNvSpPr>
            <a:spLocks noGrp="1"/>
          </p:cNvSpPr>
          <p:nvPr>
            <p:ph type="dt" idx="10"/>
          </p:nvPr>
        </p:nvSpPr>
        <p:spPr/>
        <p:txBody>
          <a:bodyPr/>
          <a:lstStyle/>
          <a:p>
            <a:endParaRPr lang="de-DE"/>
          </a:p>
        </p:txBody>
      </p:sp>
      <p:sp>
        <p:nvSpPr>
          <p:cNvPr id="8" name="Foliennummernplatzhalter 7"/>
          <p:cNvSpPr>
            <a:spLocks noGrp="1"/>
          </p:cNvSpPr>
          <p:nvPr>
            <p:ph type="sldNum" sz="quarter" idx="11"/>
          </p:nvPr>
        </p:nvSpPr>
        <p:spPr/>
        <p:txBody>
          <a:bodyPr/>
          <a:lstStyle/>
          <a:p>
            <a:fld id="{41B53C4D-D66F-44FB-A9C1-3E3566E74C92}" type="slidenum">
              <a:rPr lang="de-DE" smtClean="0"/>
              <a:t>32</a:t>
            </a:fld>
            <a:endParaRPr lang="de-DE"/>
          </a:p>
        </p:txBody>
      </p:sp>
      <p:sp>
        <p:nvSpPr>
          <p:cNvPr id="9" name="Fußzeilenplatzhalter 8"/>
          <p:cNvSpPr>
            <a:spLocks noGrp="1"/>
          </p:cNvSpPr>
          <p:nvPr>
            <p:ph type="ftr" sz="quarter" idx="12"/>
          </p:nvPr>
        </p:nvSpPr>
        <p:spPr/>
        <p:txBody>
          <a:bodyPr/>
          <a:lstStyle/>
          <a:p>
            <a:endParaRPr lang="de-DE"/>
          </a:p>
        </p:txBody>
      </p:sp>
    </p:spTree>
    <p:extLst>
      <p:ext uri="{BB962C8B-B14F-4D97-AF65-F5344CB8AC3E}">
        <p14:creationId xmlns:p14="http://schemas.microsoft.com/office/powerpoint/2010/main" val="28589451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Es gab schon früher nicht den einen Kostenanschlag bzw. dieser wäre im Projektablauf zwecklos gewesen, weil viel zu spät</a:t>
            </a:r>
          </a:p>
        </p:txBody>
      </p:sp>
      <p:sp>
        <p:nvSpPr>
          <p:cNvPr id="5" name="Datumsplatzhalter 4"/>
          <p:cNvSpPr>
            <a:spLocks noGrp="1"/>
          </p:cNvSpPr>
          <p:nvPr>
            <p:ph type="dt" idx="10"/>
          </p:nvPr>
        </p:nvSpPr>
        <p:spPr/>
        <p:txBody>
          <a:bodyPr/>
          <a:lstStyle/>
          <a:p>
            <a:endParaRPr lang="de-DE"/>
          </a:p>
        </p:txBody>
      </p:sp>
      <p:sp>
        <p:nvSpPr>
          <p:cNvPr id="8" name="Foliennummernplatzhalter 7"/>
          <p:cNvSpPr>
            <a:spLocks noGrp="1"/>
          </p:cNvSpPr>
          <p:nvPr>
            <p:ph type="sldNum" sz="quarter" idx="11"/>
          </p:nvPr>
        </p:nvSpPr>
        <p:spPr/>
        <p:txBody>
          <a:bodyPr/>
          <a:lstStyle/>
          <a:p>
            <a:fld id="{41B53C4D-D66F-44FB-A9C1-3E3566E74C92}" type="slidenum">
              <a:rPr lang="de-DE" smtClean="0"/>
              <a:t>33</a:t>
            </a:fld>
            <a:endParaRPr lang="de-DE"/>
          </a:p>
        </p:txBody>
      </p:sp>
      <p:sp>
        <p:nvSpPr>
          <p:cNvPr id="9" name="Fußzeilenplatzhalter 8"/>
          <p:cNvSpPr>
            <a:spLocks noGrp="1"/>
          </p:cNvSpPr>
          <p:nvPr>
            <p:ph type="ftr" sz="quarter" idx="12"/>
          </p:nvPr>
        </p:nvSpPr>
        <p:spPr/>
        <p:txBody>
          <a:bodyPr/>
          <a:lstStyle/>
          <a:p>
            <a:endParaRPr lang="de-DE"/>
          </a:p>
        </p:txBody>
      </p:sp>
    </p:spTree>
    <p:extLst>
      <p:ext uri="{BB962C8B-B14F-4D97-AF65-F5344CB8AC3E}">
        <p14:creationId xmlns:p14="http://schemas.microsoft.com/office/powerpoint/2010/main" val="25986013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Keine wesentlichen Änderungen – Achtung: Dritte Ebene ist nicht gleich Kosten je Vergabeeinheit! Das ist nur zweite Ebene!</a:t>
            </a:r>
          </a:p>
        </p:txBody>
      </p:sp>
      <p:sp>
        <p:nvSpPr>
          <p:cNvPr id="5" name="Datumsplatzhalter 4"/>
          <p:cNvSpPr>
            <a:spLocks noGrp="1"/>
          </p:cNvSpPr>
          <p:nvPr>
            <p:ph type="dt" idx="10"/>
          </p:nvPr>
        </p:nvSpPr>
        <p:spPr/>
        <p:txBody>
          <a:bodyPr/>
          <a:lstStyle/>
          <a:p>
            <a:endParaRPr lang="de-DE"/>
          </a:p>
        </p:txBody>
      </p:sp>
      <p:sp>
        <p:nvSpPr>
          <p:cNvPr id="8" name="Foliennummernplatzhalter 7"/>
          <p:cNvSpPr>
            <a:spLocks noGrp="1"/>
          </p:cNvSpPr>
          <p:nvPr>
            <p:ph type="sldNum" sz="quarter" idx="11"/>
          </p:nvPr>
        </p:nvSpPr>
        <p:spPr/>
        <p:txBody>
          <a:bodyPr/>
          <a:lstStyle/>
          <a:p>
            <a:fld id="{41B53C4D-D66F-44FB-A9C1-3E3566E74C92}" type="slidenum">
              <a:rPr lang="de-DE" smtClean="0"/>
              <a:t>34</a:t>
            </a:fld>
            <a:endParaRPr lang="de-DE"/>
          </a:p>
        </p:txBody>
      </p:sp>
      <p:sp>
        <p:nvSpPr>
          <p:cNvPr id="9" name="Fußzeilenplatzhalter 8"/>
          <p:cNvSpPr>
            <a:spLocks noGrp="1"/>
          </p:cNvSpPr>
          <p:nvPr>
            <p:ph type="ftr" sz="quarter" idx="12"/>
          </p:nvPr>
        </p:nvSpPr>
        <p:spPr/>
        <p:txBody>
          <a:bodyPr/>
          <a:lstStyle/>
          <a:p>
            <a:endParaRPr lang="de-DE"/>
          </a:p>
        </p:txBody>
      </p:sp>
    </p:spTree>
    <p:extLst>
      <p:ext uri="{BB962C8B-B14F-4D97-AF65-F5344CB8AC3E}">
        <p14:creationId xmlns:p14="http://schemas.microsoft.com/office/powerpoint/2010/main" val="748470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Nominell, da grundsätzlich bereits früher eine fachgerechte Kostenplanung einer höheren Tiefe bedurfte</a:t>
            </a:r>
          </a:p>
        </p:txBody>
      </p:sp>
      <p:sp>
        <p:nvSpPr>
          <p:cNvPr id="5" name="Datumsplatzhalter 4"/>
          <p:cNvSpPr>
            <a:spLocks noGrp="1"/>
          </p:cNvSpPr>
          <p:nvPr>
            <p:ph type="dt" idx="10"/>
          </p:nvPr>
        </p:nvSpPr>
        <p:spPr/>
        <p:txBody>
          <a:bodyPr/>
          <a:lstStyle/>
          <a:p>
            <a:endParaRPr lang="de-DE"/>
          </a:p>
        </p:txBody>
      </p:sp>
      <p:sp>
        <p:nvSpPr>
          <p:cNvPr id="8" name="Foliennummernplatzhalter 7"/>
          <p:cNvSpPr>
            <a:spLocks noGrp="1"/>
          </p:cNvSpPr>
          <p:nvPr>
            <p:ph type="sldNum" sz="quarter" idx="11"/>
          </p:nvPr>
        </p:nvSpPr>
        <p:spPr/>
        <p:txBody>
          <a:bodyPr/>
          <a:lstStyle/>
          <a:p>
            <a:fld id="{41B53C4D-D66F-44FB-A9C1-3E3566E74C92}" type="slidenum">
              <a:rPr lang="de-DE" smtClean="0"/>
              <a:t>35</a:t>
            </a:fld>
            <a:endParaRPr lang="de-DE"/>
          </a:p>
        </p:txBody>
      </p:sp>
      <p:sp>
        <p:nvSpPr>
          <p:cNvPr id="9" name="Fußzeilenplatzhalter 8"/>
          <p:cNvSpPr>
            <a:spLocks noGrp="1"/>
          </p:cNvSpPr>
          <p:nvPr>
            <p:ph type="ftr" sz="quarter" idx="12"/>
          </p:nvPr>
        </p:nvSpPr>
        <p:spPr/>
        <p:txBody>
          <a:bodyPr/>
          <a:lstStyle/>
          <a:p>
            <a:endParaRPr lang="de-DE"/>
          </a:p>
        </p:txBody>
      </p:sp>
    </p:spTree>
    <p:extLst>
      <p:ext uri="{BB962C8B-B14F-4D97-AF65-F5344CB8AC3E}">
        <p14:creationId xmlns:p14="http://schemas.microsoft.com/office/powerpoint/2010/main" val="38944524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5" name="Datumsplatzhalter 4"/>
          <p:cNvSpPr>
            <a:spLocks noGrp="1"/>
          </p:cNvSpPr>
          <p:nvPr>
            <p:ph type="dt" idx="10"/>
          </p:nvPr>
        </p:nvSpPr>
        <p:spPr/>
        <p:txBody>
          <a:bodyPr/>
          <a:lstStyle/>
          <a:p>
            <a:endParaRPr lang="de-DE"/>
          </a:p>
        </p:txBody>
      </p:sp>
      <p:sp>
        <p:nvSpPr>
          <p:cNvPr id="8" name="Foliennummernplatzhalter 7"/>
          <p:cNvSpPr>
            <a:spLocks noGrp="1"/>
          </p:cNvSpPr>
          <p:nvPr>
            <p:ph type="sldNum" sz="quarter" idx="11"/>
          </p:nvPr>
        </p:nvSpPr>
        <p:spPr/>
        <p:txBody>
          <a:bodyPr/>
          <a:lstStyle/>
          <a:p>
            <a:fld id="{41B53C4D-D66F-44FB-A9C1-3E3566E74C92}" type="slidenum">
              <a:rPr lang="de-DE" smtClean="0"/>
              <a:t>36</a:t>
            </a:fld>
            <a:endParaRPr lang="de-DE"/>
          </a:p>
        </p:txBody>
      </p:sp>
      <p:sp>
        <p:nvSpPr>
          <p:cNvPr id="9" name="Fußzeilenplatzhalter 8"/>
          <p:cNvSpPr>
            <a:spLocks noGrp="1"/>
          </p:cNvSpPr>
          <p:nvPr>
            <p:ph type="ftr" sz="quarter" idx="12"/>
          </p:nvPr>
        </p:nvSpPr>
        <p:spPr/>
        <p:txBody>
          <a:bodyPr/>
          <a:lstStyle/>
          <a:p>
            <a:endParaRPr lang="de-DE"/>
          </a:p>
        </p:txBody>
      </p:sp>
    </p:spTree>
    <p:extLst>
      <p:ext uri="{BB962C8B-B14F-4D97-AF65-F5344CB8AC3E}">
        <p14:creationId xmlns:p14="http://schemas.microsoft.com/office/powerpoint/2010/main" val="7066457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5" name="Datumsplatzhalter 4"/>
          <p:cNvSpPr>
            <a:spLocks noGrp="1"/>
          </p:cNvSpPr>
          <p:nvPr>
            <p:ph type="dt" idx="10"/>
          </p:nvPr>
        </p:nvSpPr>
        <p:spPr/>
        <p:txBody>
          <a:bodyPr/>
          <a:lstStyle/>
          <a:p>
            <a:endParaRPr lang="de-DE"/>
          </a:p>
        </p:txBody>
      </p:sp>
      <p:sp>
        <p:nvSpPr>
          <p:cNvPr id="8" name="Foliennummernplatzhalter 7"/>
          <p:cNvSpPr>
            <a:spLocks noGrp="1"/>
          </p:cNvSpPr>
          <p:nvPr>
            <p:ph type="sldNum" sz="quarter" idx="11"/>
          </p:nvPr>
        </p:nvSpPr>
        <p:spPr/>
        <p:txBody>
          <a:bodyPr/>
          <a:lstStyle/>
          <a:p>
            <a:fld id="{41B53C4D-D66F-44FB-A9C1-3E3566E74C92}" type="slidenum">
              <a:rPr lang="de-DE" smtClean="0"/>
              <a:t>37</a:t>
            </a:fld>
            <a:endParaRPr lang="de-DE"/>
          </a:p>
        </p:txBody>
      </p:sp>
      <p:sp>
        <p:nvSpPr>
          <p:cNvPr id="9" name="Fußzeilenplatzhalter 8"/>
          <p:cNvSpPr>
            <a:spLocks noGrp="1"/>
          </p:cNvSpPr>
          <p:nvPr>
            <p:ph type="ftr" sz="quarter" idx="12"/>
          </p:nvPr>
        </p:nvSpPr>
        <p:spPr/>
        <p:txBody>
          <a:bodyPr/>
          <a:lstStyle/>
          <a:p>
            <a:endParaRPr lang="de-DE"/>
          </a:p>
        </p:txBody>
      </p:sp>
    </p:spTree>
    <p:extLst>
      <p:ext uri="{BB962C8B-B14F-4D97-AF65-F5344CB8AC3E}">
        <p14:creationId xmlns:p14="http://schemas.microsoft.com/office/powerpoint/2010/main" val="23974838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KGR 800 Finanzierung war früher KGR 760</a:t>
            </a:r>
          </a:p>
        </p:txBody>
      </p:sp>
      <p:sp>
        <p:nvSpPr>
          <p:cNvPr id="5" name="Datumsplatzhalter 4"/>
          <p:cNvSpPr>
            <a:spLocks noGrp="1"/>
          </p:cNvSpPr>
          <p:nvPr>
            <p:ph type="dt" idx="10"/>
          </p:nvPr>
        </p:nvSpPr>
        <p:spPr/>
        <p:txBody>
          <a:bodyPr/>
          <a:lstStyle/>
          <a:p>
            <a:endParaRPr lang="de-DE"/>
          </a:p>
        </p:txBody>
      </p:sp>
      <p:sp>
        <p:nvSpPr>
          <p:cNvPr id="8" name="Foliennummernplatzhalter 7"/>
          <p:cNvSpPr>
            <a:spLocks noGrp="1"/>
          </p:cNvSpPr>
          <p:nvPr>
            <p:ph type="sldNum" sz="quarter" idx="11"/>
          </p:nvPr>
        </p:nvSpPr>
        <p:spPr/>
        <p:txBody>
          <a:bodyPr/>
          <a:lstStyle/>
          <a:p>
            <a:fld id="{41B53C4D-D66F-44FB-A9C1-3E3566E74C92}" type="slidenum">
              <a:rPr lang="de-DE" smtClean="0"/>
              <a:t>38</a:t>
            </a:fld>
            <a:endParaRPr lang="de-DE"/>
          </a:p>
        </p:txBody>
      </p:sp>
      <p:sp>
        <p:nvSpPr>
          <p:cNvPr id="9" name="Fußzeilenplatzhalter 8"/>
          <p:cNvSpPr>
            <a:spLocks noGrp="1"/>
          </p:cNvSpPr>
          <p:nvPr>
            <p:ph type="ftr" sz="quarter" idx="12"/>
          </p:nvPr>
        </p:nvSpPr>
        <p:spPr/>
        <p:txBody>
          <a:bodyPr/>
          <a:lstStyle/>
          <a:p>
            <a:endParaRPr lang="de-DE"/>
          </a:p>
        </p:txBody>
      </p:sp>
    </p:spTree>
    <p:extLst>
      <p:ext uri="{BB962C8B-B14F-4D97-AF65-F5344CB8AC3E}">
        <p14:creationId xmlns:p14="http://schemas.microsoft.com/office/powerpoint/2010/main" val="5295986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5" name="Datumsplatzhalter 4"/>
          <p:cNvSpPr>
            <a:spLocks noGrp="1"/>
          </p:cNvSpPr>
          <p:nvPr>
            <p:ph type="dt" idx="10"/>
          </p:nvPr>
        </p:nvSpPr>
        <p:spPr/>
        <p:txBody>
          <a:bodyPr/>
          <a:lstStyle/>
          <a:p>
            <a:endParaRPr lang="de-DE"/>
          </a:p>
        </p:txBody>
      </p:sp>
      <p:sp>
        <p:nvSpPr>
          <p:cNvPr id="8" name="Foliennummernplatzhalter 7"/>
          <p:cNvSpPr>
            <a:spLocks noGrp="1"/>
          </p:cNvSpPr>
          <p:nvPr>
            <p:ph type="sldNum" sz="quarter" idx="11"/>
          </p:nvPr>
        </p:nvSpPr>
        <p:spPr/>
        <p:txBody>
          <a:bodyPr/>
          <a:lstStyle/>
          <a:p>
            <a:fld id="{41B53C4D-D66F-44FB-A9C1-3E3566E74C92}" type="slidenum">
              <a:rPr lang="de-DE" smtClean="0"/>
              <a:t>39</a:t>
            </a:fld>
            <a:endParaRPr lang="de-DE"/>
          </a:p>
        </p:txBody>
      </p:sp>
      <p:sp>
        <p:nvSpPr>
          <p:cNvPr id="9" name="Fußzeilenplatzhalter 8"/>
          <p:cNvSpPr>
            <a:spLocks noGrp="1"/>
          </p:cNvSpPr>
          <p:nvPr>
            <p:ph type="ftr" sz="quarter" idx="12"/>
          </p:nvPr>
        </p:nvSpPr>
        <p:spPr/>
        <p:txBody>
          <a:bodyPr/>
          <a:lstStyle/>
          <a:p>
            <a:endParaRPr lang="de-DE"/>
          </a:p>
        </p:txBody>
      </p:sp>
    </p:spTree>
    <p:extLst>
      <p:ext uri="{BB962C8B-B14F-4D97-AF65-F5344CB8AC3E}">
        <p14:creationId xmlns:p14="http://schemas.microsoft.com/office/powerpoint/2010/main" val="2694058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5" name="Datumsplatzhalter 4"/>
          <p:cNvSpPr>
            <a:spLocks noGrp="1"/>
          </p:cNvSpPr>
          <p:nvPr>
            <p:ph type="dt" idx="10"/>
          </p:nvPr>
        </p:nvSpPr>
        <p:spPr/>
        <p:txBody>
          <a:bodyPr/>
          <a:lstStyle/>
          <a:p>
            <a:endParaRPr lang="de-DE"/>
          </a:p>
        </p:txBody>
      </p:sp>
      <p:sp>
        <p:nvSpPr>
          <p:cNvPr id="8" name="Foliennummernplatzhalter 7"/>
          <p:cNvSpPr>
            <a:spLocks noGrp="1"/>
          </p:cNvSpPr>
          <p:nvPr>
            <p:ph type="sldNum" sz="quarter" idx="11"/>
          </p:nvPr>
        </p:nvSpPr>
        <p:spPr/>
        <p:txBody>
          <a:bodyPr/>
          <a:lstStyle/>
          <a:p>
            <a:fld id="{41B53C4D-D66F-44FB-A9C1-3E3566E74C92}" type="slidenum">
              <a:rPr lang="de-DE" smtClean="0"/>
              <a:t>4</a:t>
            </a:fld>
            <a:endParaRPr lang="de-DE"/>
          </a:p>
        </p:txBody>
      </p:sp>
      <p:sp>
        <p:nvSpPr>
          <p:cNvPr id="9" name="Fußzeilenplatzhalter 8"/>
          <p:cNvSpPr>
            <a:spLocks noGrp="1"/>
          </p:cNvSpPr>
          <p:nvPr>
            <p:ph type="ftr" sz="quarter" idx="12"/>
          </p:nvPr>
        </p:nvSpPr>
        <p:spPr/>
        <p:txBody>
          <a:bodyPr/>
          <a:lstStyle/>
          <a:p>
            <a:endParaRPr lang="de-DE"/>
          </a:p>
        </p:txBody>
      </p:sp>
    </p:spTree>
    <p:extLst>
      <p:ext uri="{BB962C8B-B14F-4D97-AF65-F5344CB8AC3E}">
        <p14:creationId xmlns:p14="http://schemas.microsoft.com/office/powerpoint/2010/main" val="5165168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5" name="Datumsplatzhalter 4"/>
          <p:cNvSpPr>
            <a:spLocks noGrp="1"/>
          </p:cNvSpPr>
          <p:nvPr>
            <p:ph type="dt" idx="10"/>
          </p:nvPr>
        </p:nvSpPr>
        <p:spPr/>
        <p:txBody>
          <a:bodyPr/>
          <a:lstStyle/>
          <a:p>
            <a:endParaRPr lang="de-DE"/>
          </a:p>
        </p:txBody>
      </p:sp>
      <p:sp>
        <p:nvSpPr>
          <p:cNvPr id="8" name="Foliennummernplatzhalter 7"/>
          <p:cNvSpPr>
            <a:spLocks noGrp="1"/>
          </p:cNvSpPr>
          <p:nvPr>
            <p:ph type="sldNum" sz="quarter" idx="11"/>
          </p:nvPr>
        </p:nvSpPr>
        <p:spPr/>
        <p:txBody>
          <a:bodyPr/>
          <a:lstStyle/>
          <a:p>
            <a:fld id="{41B53C4D-D66F-44FB-A9C1-3E3566E74C92}" type="slidenum">
              <a:rPr lang="de-DE" smtClean="0"/>
              <a:t>40</a:t>
            </a:fld>
            <a:endParaRPr lang="de-DE"/>
          </a:p>
        </p:txBody>
      </p:sp>
      <p:sp>
        <p:nvSpPr>
          <p:cNvPr id="9" name="Fußzeilenplatzhalter 8"/>
          <p:cNvSpPr>
            <a:spLocks noGrp="1"/>
          </p:cNvSpPr>
          <p:nvPr>
            <p:ph type="ftr" sz="quarter" idx="12"/>
          </p:nvPr>
        </p:nvSpPr>
        <p:spPr/>
        <p:txBody>
          <a:bodyPr/>
          <a:lstStyle/>
          <a:p>
            <a:endParaRPr lang="de-DE"/>
          </a:p>
        </p:txBody>
      </p:sp>
    </p:spTree>
    <p:extLst>
      <p:ext uri="{BB962C8B-B14F-4D97-AF65-F5344CB8AC3E}">
        <p14:creationId xmlns:p14="http://schemas.microsoft.com/office/powerpoint/2010/main" val="9005955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5" name="Datumsplatzhalter 4"/>
          <p:cNvSpPr>
            <a:spLocks noGrp="1"/>
          </p:cNvSpPr>
          <p:nvPr>
            <p:ph type="dt" idx="10"/>
          </p:nvPr>
        </p:nvSpPr>
        <p:spPr/>
        <p:txBody>
          <a:bodyPr/>
          <a:lstStyle/>
          <a:p>
            <a:endParaRPr lang="de-DE"/>
          </a:p>
        </p:txBody>
      </p:sp>
      <p:sp>
        <p:nvSpPr>
          <p:cNvPr id="8" name="Foliennummernplatzhalter 7"/>
          <p:cNvSpPr>
            <a:spLocks noGrp="1"/>
          </p:cNvSpPr>
          <p:nvPr>
            <p:ph type="sldNum" sz="quarter" idx="11"/>
          </p:nvPr>
        </p:nvSpPr>
        <p:spPr/>
        <p:txBody>
          <a:bodyPr/>
          <a:lstStyle/>
          <a:p>
            <a:fld id="{41B53C4D-D66F-44FB-A9C1-3E3566E74C92}" type="slidenum">
              <a:rPr lang="de-DE" smtClean="0"/>
              <a:t>41</a:t>
            </a:fld>
            <a:endParaRPr lang="de-DE"/>
          </a:p>
        </p:txBody>
      </p:sp>
      <p:sp>
        <p:nvSpPr>
          <p:cNvPr id="9" name="Fußzeilenplatzhalter 8"/>
          <p:cNvSpPr>
            <a:spLocks noGrp="1"/>
          </p:cNvSpPr>
          <p:nvPr>
            <p:ph type="ftr" sz="quarter" idx="12"/>
          </p:nvPr>
        </p:nvSpPr>
        <p:spPr/>
        <p:txBody>
          <a:bodyPr/>
          <a:lstStyle/>
          <a:p>
            <a:endParaRPr lang="de-DE"/>
          </a:p>
        </p:txBody>
      </p:sp>
    </p:spTree>
    <p:extLst>
      <p:ext uri="{BB962C8B-B14F-4D97-AF65-F5344CB8AC3E}">
        <p14:creationId xmlns:p14="http://schemas.microsoft.com/office/powerpoint/2010/main" val="8873758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5" name="Datumsplatzhalter 4"/>
          <p:cNvSpPr>
            <a:spLocks noGrp="1"/>
          </p:cNvSpPr>
          <p:nvPr>
            <p:ph type="dt" idx="10"/>
          </p:nvPr>
        </p:nvSpPr>
        <p:spPr/>
        <p:txBody>
          <a:bodyPr/>
          <a:lstStyle/>
          <a:p>
            <a:endParaRPr lang="de-DE"/>
          </a:p>
        </p:txBody>
      </p:sp>
      <p:sp>
        <p:nvSpPr>
          <p:cNvPr id="8" name="Foliennummernplatzhalter 7"/>
          <p:cNvSpPr>
            <a:spLocks noGrp="1"/>
          </p:cNvSpPr>
          <p:nvPr>
            <p:ph type="sldNum" sz="quarter" idx="11"/>
          </p:nvPr>
        </p:nvSpPr>
        <p:spPr/>
        <p:txBody>
          <a:bodyPr/>
          <a:lstStyle/>
          <a:p>
            <a:fld id="{41B53C4D-D66F-44FB-A9C1-3E3566E74C92}" type="slidenum">
              <a:rPr lang="de-DE" smtClean="0"/>
              <a:t>42</a:t>
            </a:fld>
            <a:endParaRPr lang="de-DE"/>
          </a:p>
        </p:txBody>
      </p:sp>
      <p:sp>
        <p:nvSpPr>
          <p:cNvPr id="9" name="Fußzeilenplatzhalter 8"/>
          <p:cNvSpPr>
            <a:spLocks noGrp="1"/>
          </p:cNvSpPr>
          <p:nvPr>
            <p:ph type="ftr" sz="quarter" idx="12"/>
          </p:nvPr>
        </p:nvSpPr>
        <p:spPr/>
        <p:txBody>
          <a:bodyPr/>
          <a:lstStyle/>
          <a:p>
            <a:endParaRPr lang="de-DE"/>
          </a:p>
        </p:txBody>
      </p:sp>
    </p:spTree>
    <p:extLst>
      <p:ext uri="{BB962C8B-B14F-4D97-AF65-F5344CB8AC3E}">
        <p14:creationId xmlns:p14="http://schemas.microsoft.com/office/powerpoint/2010/main" val="37050001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Erdbau mit Verbau Wasserhaltung etc. analog zu KG 300. Auch innerhalb der </a:t>
            </a:r>
          </a:p>
        </p:txBody>
      </p:sp>
      <p:sp>
        <p:nvSpPr>
          <p:cNvPr id="5" name="Datumsplatzhalter 4"/>
          <p:cNvSpPr>
            <a:spLocks noGrp="1"/>
          </p:cNvSpPr>
          <p:nvPr>
            <p:ph type="dt" idx="10"/>
          </p:nvPr>
        </p:nvSpPr>
        <p:spPr/>
        <p:txBody>
          <a:bodyPr/>
          <a:lstStyle/>
          <a:p>
            <a:endParaRPr lang="de-DE"/>
          </a:p>
        </p:txBody>
      </p:sp>
      <p:sp>
        <p:nvSpPr>
          <p:cNvPr id="8" name="Foliennummernplatzhalter 7"/>
          <p:cNvSpPr>
            <a:spLocks noGrp="1"/>
          </p:cNvSpPr>
          <p:nvPr>
            <p:ph type="sldNum" sz="quarter" idx="11"/>
          </p:nvPr>
        </p:nvSpPr>
        <p:spPr/>
        <p:txBody>
          <a:bodyPr/>
          <a:lstStyle/>
          <a:p>
            <a:fld id="{41B53C4D-D66F-44FB-A9C1-3E3566E74C92}" type="slidenum">
              <a:rPr lang="de-DE" smtClean="0"/>
              <a:t>43</a:t>
            </a:fld>
            <a:endParaRPr lang="de-DE"/>
          </a:p>
        </p:txBody>
      </p:sp>
      <p:sp>
        <p:nvSpPr>
          <p:cNvPr id="9" name="Fußzeilenplatzhalter 8"/>
          <p:cNvSpPr>
            <a:spLocks noGrp="1"/>
          </p:cNvSpPr>
          <p:nvPr>
            <p:ph type="ftr" sz="quarter" idx="12"/>
          </p:nvPr>
        </p:nvSpPr>
        <p:spPr/>
        <p:txBody>
          <a:bodyPr/>
          <a:lstStyle/>
          <a:p>
            <a:endParaRPr lang="de-DE"/>
          </a:p>
        </p:txBody>
      </p:sp>
    </p:spTree>
    <p:extLst>
      <p:ext uri="{BB962C8B-B14F-4D97-AF65-F5344CB8AC3E}">
        <p14:creationId xmlns:p14="http://schemas.microsoft.com/office/powerpoint/2010/main" val="37039760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5" name="Datumsplatzhalter 4"/>
          <p:cNvSpPr>
            <a:spLocks noGrp="1"/>
          </p:cNvSpPr>
          <p:nvPr>
            <p:ph type="dt" idx="10"/>
          </p:nvPr>
        </p:nvSpPr>
        <p:spPr/>
        <p:txBody>
          <a:bodyPr/>
          <a:lstStyle/>
          <a:p>
            <a:endParaRPr lang="de-DE"/>
          </a:p>
        </p:txBody>
      </p:sp>
      <p:sp>
        <p:nvSpPr>
          <p:cNvPr id="8" name="Foliennummernplatzhalter 7"/>
          <p:cNvSpPr>
            <a:spLocks noGrp="1"/>
          </p:cNvSpPr>
          <p:nvPr>
            <p:ph type="sldNum" sz="quarter" idx="11"/>
          </p:nvPr>
        </p:nvSpPr>
        <p:spPr/>
        <p:txBody>
          <a:bodyPr/>
          <a:lstStyle/>
          <a:p>
            <a:fld id="{41B53C4D-D66F-44FB-A9C1-3E3566E74C92}" type="slidenum">
              <a:rPr lang="de-DE" smtClean="0"/>
              <a:t>44</a:t>
            </a:fld>
            <a:endParaRPr lang="de-DE"/>
          </a:p>
        </p:txBody>
      </p:sp>
      <p:sp>
        <p:nvSpPr>
          <p:cNvPr id="9" name="Fußzeilenplatzhalter 8"/>
          <p:cNvSpPr>
            <a:spLocks noGrp="1"/>
          </p:cNvSpPr>
          <p:nvPr>
            <p:ph type="ftr" sz="quarter" idx="12"/>
          </p:nvPr>
        </p:nvSpPr>
        <p:spPr/>
        <p:txBody>
          <a:bodyPr/>
          <a:lstStyle/>
          <a:p>
            <a:endParaRPr lang="de-DE"/>
          </a:p>
        </p:txBody>
      </p:sp>
    </p:spTree>
    <p:extLst>
      <p:ext uri="{BB962C8B-B14F-4D97-AF65-F5344CB8AC3E}">
        <p14:creationId xmlns:p14="http://schemas.microsoft.com/office/powerpoint/2010/main" val="16228690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5" name="Datumsplatzhalter 4"/>
          <p:cNvSpPr>
            <a:spLocks noGrp="1"/>
          </p:cNvSpPr>
          <p:nvPr>
            <p:ph type="dt" idx="10"/>
          </p:nvPr>
        </p:nvSpPr>
        <p:spPr/>
        <p:txBody>
          <a:bodyPr/>
          <a:lstStyle/>
          <a:p>
            <a:endParaRPr lang="de-DE"/>
          </a:p>
        </p:txBody>
      </p:sp>
      <p:sp>
        <p:nvSpPr>
          <p:cNvPr id="8" name="Foliennummernplatzhalter 7"/>
          <p:cNvSpPr>
            <a:spLocks noGrp="1"/>
          </p:cNvSpPr>
          <p:nvPr>
            <p:ph type="sldNum" sz="quarter" idx="11"/>
          </p:nvPr>
        </p:nvSpPr>
        <p:spPr/>
        <p:txBody>
          <a:bodyPr/>
          <a:lstStyle/>
          <a:p>
            <a:fld id="{41B53C4D-D66F-44FB-A9C1-3E3566E74C92}" type="slidenum">
              <a:rPr lang="de-DE" smtClean="0"/>
              <a:t>45</a:t>
            </a:fld>
            <a:endParaRPr lang="de-DE"/>
          </a:p>
        </p:txBody>
      </p:sp>
      <p:sp>
        <p:nvSpPr>
          <p:cNvPr id="9" name="Fußzeilenplatzhalter 8"/>
          <p:cNvSpPr>
            <a:spLocks noGrp="1"/>
          </p:cNvSpPr>
          <p:nvPr>
            <p:ph type="ftr" sz="quarter" idx="12"/>
          </p:nvPr>
        </p:nvSpPr>
        <p:spPr/>
        <p:txBody>
          <a:bodyPr/>
          <a:lstStyle/>
          <a:p>
            <a:endParaRPr lang="de-DE"/>
          </a:p>
        </p:txBody>
      </p:sp>
    </p:spTree>
    <p:extLst>
      <p:ext uri="{BB962C8B-B14F-4D97-AF65-F5344CB8AC3E}">
        <p14:creationId xmlns:p14="http://schemas.microsoft.com/office/powerpoint/2010/main" val="2579005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5" name="Datumsplatzhalter 4"/>
          <p:cNvSpPr>
            <a:spLocks noGrp="1"/>
          </p:cNvSpPr>
          <p:nvPr>
            <p:ph type="dt" idx="10"/>
          </p:nvPr>
        </p:nvSpPr>
        <p:spPr/>
        <p:txBody>
          <a:bodyPr/>
          <a:lstStyle/>
          <a:p>
            <a:endParaRPr lang="de-DE"/>
          </a:p>
        </p:txBody>
      </p:sp>
      <p:sp>
        <p:nvSpPr>
          <p:cNvPr id="8" name="Foliennummernplatzhalter 7"/>
          <p:cNvSpPr>
            <a:spLocks noGrp="1"/>
          </p:cNvSpPr>
          <p:nvPr>
            <p:ph type="sldNum" sz="quarter" idx="11"/>
          </p:nvPr>
        </p:nvSpPr>
        <p:spPr/>
        <p:txBody>
          <a:bodyPr/>
          <a:lstStyle/>
          <a:p>
            <a:fld id="{41B53C4D-D66F-44FB-A9C1-3E3566E74C92}" type="slidenum">
              <a:rPr lang="de-DE" smtClean="0"/>
              <a:t>46</a:t>
            </a:fld>
            <a:endParaRPr lang="de-DE"/>
          </a:p>
        </p:txBody>
      </p:sp>
      <p:sp>
        <p:nvSpPr>
          <p:cNvPr id="9" name="Fußzeilenplatzhalter 8"/>
          <p:cNvSpPr>
            <a:spLocks noGrp="1"/>
          </p:cNvSpPr>
          <p:nvPr>
            <p:ph type="ftr" sz="quarter" idx="12"/>
          </p:nvPr>
        </p:nvSpPr>
        <p:spPr/>
        <p:txBody>
          <a:bodyPr/>
          <a:lstStyle/>
          <a:p>
            <a:endParaRPr lang="de-DE"/>
          </a:p>
        </p:txBody>
      </p:sp>
    </p:spTree>
    <p:extLst>
      <p:ext uri="{BB962C8B-B14F-4D97-AF65-F5344CB8AC3E}">
        <p14:creationId xmlns:p14="http://schemas.microsoft.com/office/powerpoint/2010/main" val="21203965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5" name="Datumsplatzhalter 4"/>
          <p:cNvSpPr>
            <a:spLocks noGrp="1"/>
          </p:cNvSpPr>
          <p:nvPr>
            <p:ph type="dt" idx="10"/>
          </p:nvPr>
        </p:nvSpPr>
        <p:spPr/>
        <p:txBody>
          <a:bodyPr/>
          <a:lstStyle/>
          <a:p>
            <a:endParaRPr lang="de-DE"/>
          </a:p>
        </p:txBody>
      </p:sp>
      <p:sp>
        <p:nvSpPr>
          <p:cNvPr id="8" name="Foliennummernplatzhalter 7"/>
          <p:cNvSpPr>
            <a:spLocks noGrp="1"/>
          </p:cNvSpPr>
          <p:nvPr>
            <p:ph type="sldNum" sz="quarter" idx="11"/>
          </p:nvPr>
        </p:nvSpPr>
        <p:spPr/>
        <p:txBody>
          <a:bodyPr/>
          <a:lstStyle/>
          <a:p>
            <a:fld id="{41B53C4D-D66F-44FB-A9C1-3E3566E74C92}" type="slidenum">
              <a:rPr lang="de-DE" smtClean="0"/>
              <a:t>47</a:t>
            </a:fld>
            <a:endParaRPr lang="de-DE"/>
          </a:p>
        </p:txBody>
      </p:sp>
      <p:sp>
        <p:nvSpPr>
          <p:cNvPr id="9" name="Fußzeilenplatzhalter 8"/>
          <p:cNvSpPr>
            <a:spLocks noGrp="1"/>
          </p:cNvSpPr>
          <p:nvPr>
            <p:ph type="ftr" sz="quarter" idx="12"/>
          </p:nvPr>
        </p:nvSpPr>
        <p:spPr/>
        <p:txBody>
          <a:bodyPr/>
          <a:lstStyle/>
          <a:p>
            <a:endParaRPr lang="de-DE"/>
          </a:p>
        </p:txBody>
      </p:sp>
    </p:spTree>
    <p:extLst>
      <p:ext uri="{BB962C8B-B14F-4D97-AF65-F5344CB8AC3E}">
        <p14:creationId xmlns:p14="http://schemas.microsoft.com/office/powerpoint/2010/main" val="10810026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Sonnenschutz Innen und Dach früher unter „Sonstiges“</a:t>
            </a:r>
          </a:p>
        </p:txBody>
      </p:sp>
      <p:sp>
        <p:nvSpPr>
          <p:cNvPr id="5" name="Datumsplatzhalter 4"/>
          <p:cNvSpPr>
            <a:spLocks noGrp="1"/>
          </p:cNvSpPr>
          <p:nvPr>
            <p:ph type="dt" idx="10"/>
          </p:nvPr>
        </p:nvSpPr>
        <p:spPr/>
        <p:txBody>
          <a:bodyPr/>
          <a:lstStyle/>
          <a:p>
            <a:endParaRPr lang="de-DE"/>
          </a:p>
        </p:txBody>
      </p:sp>
      <p:sp>
        <p:nvSpPr>
          <p:cNvPr id="8" name="Foliennummernplatzhalter 7"/>
          <p:cNvSpPr>
            <a:spLocks noGrp="1"/>
          </p:cNvSpPr>
          <p:nvPr>
            <p:ph type="sldNum" sz="quarter" idx="11"/>
          </p:nvPr>
        </p:nvSpPr>
        <p:spPr/>
        <p:txBody>
          <a:bodyPr/>
          <a:lstStyle/>
          <a:p>
            <a:fld id="{41B53C4D-D66F-44FB-A9C1-3E3566E74C92}" type="slidenum">
              <a:rPr lang="de-DE" smtClean="0"/>
              <a:t>48</a:t>
            </a:fld>
            <a:endParaRPr lang="de-DE"/>
          </a:p>
        </p:txBody>
      </p:sp>
      <p:sp>
        <p:nvSpPr>
          <p:cNvPr id="9" name="Fußzeilenplatzhalter 8"/>
          <p:cNvSpPr>
            <a:spLocks noGrp="1"/>
          </p:cNvSpPr>
          <p:nvPr>
            <p:ph type="ftr" sz="quarter" idx="12"/>
          </p:nvPr>
        </p:nvSpPr>
        <p:spPr/>
        <p:txBody>
          <a:bodyPr/>
          <a:lstStyle/>
          <a:p>
            <a:endParaRPr lang="de-DE"/>
          </a:p>
        </p:txBody>
      </p:sp>
    </p:spTree>
    <p:extLst>
      <p:ext uri="{BB962C8B-B14F-4D97-AF65-F5344CB8AC3E}">
        <p14:creationId xmlns:p14="http://schemas.microsoft.com/office/powerpoint/2010/main" val="19540858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5" name="Datumsplatzhalter 4"/>
          <p:cNvSpPr>
            <a:spLocks noGrp="1"/>
          </p:cNvSpPr>
          <p:nvPr>
            <p:ph type="dt" idx="10"/>
          </p:nvPr>
        </p:nvSpPr>
        <p:spPr/>
        <p:txBody>
          <a:bodyPr/>
          <a:lstStyle/>
          <a:p>
            <a:endParaRPr lang="de-DE"/>
          </a:p>
        </p:txBody>
      </p:sp>
      <p:sp>
        <p:nvSpPr>
          <p:cNvPr id="8" name="Foliennummernplatzhalter 7"/>
          <p:cNvSpPr>
            <a:spLocks noGrp="1"/>
          </p:cNvSpPr>
          <p:nvPr>
            <p:ph type="sldNum" sz="quarter" idx="11"/>
          </p:nvPr>
        </p:nvSpPr>
        <p:spPr/>
        <p:txBody>
          <a:bodyPr/>
          <a:lstStyle/>
          <a:p>
            <a:fld id="{41B53C4D-D66F-44FB-A9C1-3E3566E74C92}" type="slidenum">
              <a:rPr lang="de-DE" smtClean="0"/>
              <a:t>49</a:t>
            </a:fld>
            <a:endParaRPr lang="de-DE"/>
          </a:p>
        </p:txBody>
      </p:sp>
      <p:sp>
        <p:nvSpPr>
          <p:cNvPr id="9" name="Fußzeilenplatzhalter 8"/>
          <p:cNvSpPr>
            <a:spLocks noGrp="1"/>
          </p:cNvSpPr>
          <p:nvPr>
            <p:ph type="ftr" sz="quarter" idx="12"/>
          </p:nvPr>
        </p:nvSpPr>
        <p:spPr/>
        <p:txBody>
          <a:bodyPr/>
          <a:lstStyle/>
          <a:p>
            <a:endParaRPr lang="de-DE"/>
          </a:p>
        </p:txBody>
      </p:sp>
    </p:spTree>
    <p:extLst>
      <p:ext uri="{BB962C8B-B14F-4D97-AF65-F5344CB8AC3E}">
        <p14:creationId xmlns:p14="http://schemas.microsoft.com/office/powerpoint/2010/main" val="2205292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5" name="Datumsplatzhalter 4"/>
          <p:cNvSpPr>
            <a:spLocks noGrp="1"/>
          </p:cNvSpPr>
          <p:nvPr>
            <p:ph type="dt" idx="10"/>
          </p:nvPr>
        </p:nvSpPr>
        <p:spPr/>
        <p:txBody>
          <a:bodyPr/>
          <a:lstStyle/>
          <a:p>
            <a:endParaRPr lang="de-DE"/>
          </a:p>
        </p:txBody>
      </p:sp>
      <p:sp>
        <p:nvSpPr>
          <p:cNvPr id="8" name="Foliennummernplatzhalter 7"/>
          <p:cNvSpPr>
            <a:spLocks noGrp="1"/>
          </p:cNvSpPr>
          <p:nvPr>
            <p:ph type="sldNum" sz="quarter" idx="11"/>
          </p:nvPr>
        </p:nvSpPr>
        <p:spPr/>
        <p:txBody>
          <a:bodyPr/>
          <a:lstStyle/>
          <a:p>
            <a:fld id="{41B53C4D-D66F-44FB-A9C1-3E3566E74C92}" type="slidenum">
              <a:rPr lang="de-DE" smtClean="0"/>
              <a:t>5</a:t>
            </a:fld>
            <a:endParaRPr lang="de-DE"/>
          </a:p>
        </p:txBody>
      </p:sp>
      <p:sp>
        <p:nvSpPr>
          <p:cNvPr id="9" name="Fußzeilenplatzhalter 8"/>
          <p:cNvSpPr>
            <a:spLocks noGrp="1"/>
          </p:cNvSpPr>
          <p:nvPr>
            <p:ph type="ftr" sz="quarter" idx="12"/>
          </p:nvPr>
        </p:nvSpPr>
        <p:spPr/>
        <p:txBody>
          <a:bodyPr/>
          <a:lstStyle/>
          <a:p>
            <a:endParaRPr lang="de-DE"/>
          </a:p>
        </p:txBody>
      </p:sp>
    </p:spTree>
    <p:extLst>
      <p:ext uri="{BB962C8B-B14F-4D97-AF65-F5344CB8AC3E}">
        <p14:creationId xmlns:p14="http://schemas.microsoft.com/office/powerpoint/2010/main" val="23751043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5" name="Datumsplatzhalter 4"/>
          <p:cNvSpPr>
            <a:spLocks noGrp="1"/>
          </p:cNvSpPr>
          <p:nvPr>
            <p:ph type="dt" idx="10"/>
          </p:nvPr>
        </p:nvSpPr>
        <p:spPr/>
        <p:txBody>
          <a:bodyPr/>
          <a:lstStyle/>
          <a:p>
            <a:endParaRPr lang="de-DE"/>
          </a:p>
        </p:txBody>
      </p:sp>
      <p:sp>
        <p:nvSpPr>
          <p:cNvPr id="8" name="Foliennummernplatzhalter 7"/>
          <p:cNvSpPr>
            <a:spLocks noGrp="1"/>
          </p:cNvSpPr>
          <p:nvPr>
            <p:ph type="sldNum" sz="quarter" idx="11"/>
          </p:nvPr>
        </p:nvSpPr>
        <p:spPr/>
        <p:txBody>
          <a:bodyPr/>
          <a:lstStyle/>
          <a:p>
            <a:fld id="{41B53C4D-D66F-44FB-A9C1-3E3566E74C92}" type="slidenum">
              <a:rPr lang="de-DE" smtClean="0"/>
              <a:t>50</a:t>
            </a:fld>
            <a:endParaRPr lang="de-DE"/>
          </a:p>
        </p:txBody>
      </p:sp>
      <p:sp>
        <p:nvSpPr>
          <p:cNvPr id="9" name="Fußzeilenplatzhalter 8"/>
          <p:cNvSpPr>
            <a:spLocks noGrp="1"/>
          </p:cNvSpPr>
          <p:nvPr>
            <p:ph type="ftr" sz="quarter" idx="12"/>
          </p:nvPr>
        </p:nvSpPr>
        <p:spPr/>
        <p:txBody>
          <a:bodyPr/>
          <a:lstStyle/>
          <a:p>
            <a:endParaRPr lang="de-DE"/>
          </a:p>
        </p:txBody>
      </p:sp>
    </p:spTree>
    <p:extLst>
      <p:ext uri="{BB962C8B-B14F-4D97-AF65-F5344CB8AC3E}">
        <p14:creationId xmlns:p14="http://schemas.microsoft.com/office/powerpoint/2010/main" val="3409670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5" name="Datumsplatzhalter 4"/>
          <p:cNvSpPr>
            <a:spLocks noGrp="1"/>
          </p:cNvSpPr>
          <p:nvPr>
            <p:ph type="dt" idx="10"/>
          </p:nvPr>
        </p:nvSpPr>
        <p:spPr/>
        <p:txBody>
          <a:bodyPr/>
          <a:lstStyle/>
          <a:p>
            <a:endParaRPr lang="de-DE"/>
          </a:p>
        </p:txBody>
      </p:sp>
      <p:sp>
        <p:nvSpPr>
          <p:cNvPr id="8" name="Foliennummernplatzhalter 7"/>
          <p:cNvSpPr>
            <a:spLocks noGrp="1"/>
          </p:cNvSpPr>
          <p:nvPr>
            <p:ph type="sldNum" sz="quarter" idx="11"/>
          </p:nvPr>
        </p:nvSpPr>
        <p:spPr/>
        <p:txBody>
          <a:bodyPr/>
          <a:lstStyle/>
          <a:p>
            <a:fld id="{41B53C4D-D66F-44FB-A9C1-3E3566E74C92}" type="slidenum">
              <a:rPr lang="de-DE" smtClean="0"/>
              <a:t>51</a:t>
            </a:fld>
            <a:endParaRPr lang="de-DE"/>
          </a:p>
        </p:txBody>
      </p:sp>
      <p:sp>
        <p:nvSpPr>
          <p:cNvPr id="9" name="Fußzeilenplatzhalter 8"/>
          <p:cNvSpPr>
            <a:spLocks noGrp="1"/>
          </p:cNvSpPr>
          <p:nvPr>
            <p:ph type="ftr" sz="quarter" idx="12"/>
          </p:nvPr>
        </p:nvSpPr>
        <p:spPr/>
        <p:txBody>
          <a:bodyPr/>
          <a:lstStyle/>
          <a:p>
            <a:endParaRPr lang="de-DE"/>
          </a:p>
        </p:txBody>
      </p:sp>
    </p:spTree>
    <p:extLst>
      <p:ext uri="{BB962C8B-B14F-4D97-AF65-F5344CB8AC3E}">
        <p14:creationId xmlns:p14="http://schemas.microsoft.com/office/powerpoint/2010/main" val="21301658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5" name="Datumsplatzhalter 4"/>
          <p:cNvSpPr>
            <a:spLocks noGrp="1"/>
          </p:cNvSpPr>
          <p:nvPr>
            <p:ph type="dt" idx="10"/>
          </p:nvPr>
        </p:nvSpPr>
        <p:spPr/>
        <p:txBody>
          <a:bodyPr/>
          <a:lstStyle/>
          <a:p>
            <a:endParaRPr lang="de-DE"/>
          </a:p>
        </p:txBody>
      </p:sp>
      <p:sp>
        <p:nvSpPr>
          <p:cNvPr id="8" name="Foliennummernplatzhalter 7"/>
          <p:cNvSpPr>
            <a:spLocks noGrp="1"/>
          </p:cNvSpPr>
          <p:nvPr>
            <p:ph type="sldNum" sz="quarter" idx="11"/>
          </p:nvPr>
        </p:nvSpPr>
        <p:spPr/>
        <p:txBody>
          <a:bodyPr/>
          <a:lstStyle/>
          <a:p>
            <a:fld id="{41B53C4D-D66F-44FB-A9C1-3E3566E74C92}" type="slidenum">
              <a:rPr lang="de-DE" smtClean="0"/>
              <a:t>52</a:t>
            </a:fld>
            <a:endParaRPr lang="de-DE"/>
          </a:p>
        </p:txBody>
      </p:sp>
      <p:sp>
        <p:nvSpPr>
          <p:cNvPr id="9" name="Fußzeilenplatzhalter 8"/>
          <p:cNvSpPr>
            <a:spLocks noGrp="1"/>
          </p:cNvSpPr>
          <p:nvPr>
            <p:ph type="ftr" sz="quarter" idx="12"/>
          </p:nvPr>
        </p:nvSpPr>
        <p:spPr/>
        <p:txBody>
          <a:bodyPr/>
          <a:lstStyle/>
          <a:p>
            <a:endParaRPr lang="de-DE"/>
          </a:p>
        </p:txBody>
      </p:sp>
    </p:spTree>
    <p:extLst>
      <p:ext uri="{BB962C8B-B14F-4D97-AF65-F5344CB8AC3E}">
        <p14:creationId xmlns:p14="http://schemas.microsoft.com/office/powerpoint/2010/main" val="1828883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Zur Beruhigung vorweg: Kaum Probleme wie Wechsel von 1981 auf 1993!</a:t>
            </a:r>
          </a:p>
        </p:txBody>
      </p:sp>
      <p:sp>
        <p:nvSpPr>
          <p:cNvPr id="5" name="Datumsplatzhalter 4"/>
          <p:cNvSpPr>
            <a:spLocks noGrp="1"/>
          </p:cNvSpPr>
          <p:nvPr>
            <p:ph type="dt" idx="10"/>
          </p:nvPr>
        </p:nvSpPr>
        <p:spPr/>
        <p:txBody>
          <a:bodyPr/>
          <a:lstStyle/>
          <a:p>
            <a:endParaRPr lang="de-DE"/>
          </a:p>
        </p:txBody>
      </p:sp>
      <p:sp>
        <p:nvSpPr>
          <p:cNvPr id="8" name="Foliennummernplatzhalter 7"/>
          <p:cNvSpPr>
            <a:spLocks noGrp="1"/>
          </p:cNvSpPr>
          <p:nvPr>
            <p:ph type="sldNum" sz="quarter" idx="11"/>
          </p:nvPr>
        </p:nvSpPr>
        <p:spPr/>
        <p:txBody>
          <a:bodyPr/>
          <a:lstStyle/>
          <a:p>
            <a:fld id="{41B53C4D-D66F-44FB-A9C1-3E3566E74C92}" type="slidenum">
              <a:rPr lang="de-DE" smtClean="0"/>
              <a:t>6</a:t>
            </a:fld>
            <a:endParaRPr lang="de-DE"/>
          </a:p>
        </p:txBody>
      </p:sp>
      <p:sp>
        <p:nvSpPr>
          <p:cNvPr id="9" name="Fußzeilenplatzhalter 8"/>
          <p:cNvSpPr>
            <a:spLocks noGrp="1"/>
          </p:cNvSpPr>
          <p:nvPr>
            <p:ph type="ftr" sz="quarter" idx="12"/>
          </p:nvPr>
        </p:nvSpPr>
        <p:spPr/>
        <p:txBody>
          <a:bodyPr/>
          <a:lstStyle/>
          <a:p>
            <a:endParaRPr lang="de-DE"/>
          </a:p>
        </p:txBody>
      </p:sp>
    </p:spTree>
    <p:extLst>
      <p:ext uri="{BB962C8B-B14F-4D97-AF65-F5344CB8AC3E}">
        <p14:creationId xmlns:p14="http://schemas.microsoft.com/office/powerpoint/2010/main" val="2375104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5" name="Datumsplatzhalter 4"/>
          <p:cNvSpPr>
            <a:spLocks noGrp="1"/>
          </p:cNvSpPr>
          <p:nvPr>
            <p:ph type="dt" idx="10"/>
          </p:nvPr>
        </p:nvSpPr>
        <p:spPr/>
        <p:txBody>
          <a:bodyPr/>
          <a:lstStyle/>
          <a:p>
            <a:endParaRPr lang="de-DE"/>
          </a:p>
        </p:txBody>
      </p:sp>
      <p:sp>
        <p:nvSpPr>
          <p:cNvPr id="8" name="Foliennummernplatzhalter 7"/>
          <p:cNvSpPr>
            <a:spLocks noGrp="1"/>
          </p:cNvSpPr>
          <p:nvPr>
            <p:ph type="sldNum" sz="quarter" idx="11"/>
          </p:nvPr>
        </p:nvSpPr>
        <p:spPr/>
        <p:txBody>
          <a:bodyPr/>
          <a:lstStyle/>
          <a:p>
            <a:fld id="{41B53C4D-D66F-44FB-A9C1-3E3566E74C92}" type="slidenum">
              <a:rPr lang="de-DE" smtClean="0"/>
              <a:t>7</a:t>
            </a:fld>
            <a:endParaRPr lang="de-DE"/>
          </a:p>
        </p:txBody>
      </p:sp>
      <p:sp>
        <p:nvSpPr>
          <p:cNvPr id="9" name="Fußzeilenplatzhalter 8"/>
          <p:cNvSpPr>
            <a:spLocks noGrp="1"/>
          </p:cNvSpPr>
          <p:nvPr>
            <p:ph type="ftr" sz="quarter" idx="12"/>
          </p:nvPr>
        </p:nvSpPr>
        <p:spPr/>
        <p:txBody>
          <a:bodyPr/>
          <a:lstStyle/>
          <a:p>
            <a:endParaRPr lang="de-DE"/>
          </a:p>
        </p:txBody>
      </p:sp>
    </p:spTree>
    <p:extLst>
      <p:ext uri="{BB962C8B-B14F-4D97-AF65-F5344CB8AC3E}">
        <p14:creationId xmlns:p14="http://schemas.microsoft.com/office/powerpoint/2010/main" val="2375104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5" name="Datumsplatzhalter 4"/>
          <p:cNvSpPr>
            <a:spLocks noGrp="1"/>
          </p:cNvSpPr>
          <p:nvPr>
            <p:ph type="dt" idx="10"/>
          </p:nvPr>
        </p:nvSpPr>
        <p:spPr/>
        <p:txBody>
          <a:bodyPr/>
          <a:lstStyle/>
          <a:p>
            <a:endParaRPr lang="de-DE"/>
          </a:p>
        </p:txBody>
      </p:sp>
      <p:sp>
        <p:nvSpPr>
          <p:cNvPr id="8" name="Foliennummernplatzhalter 7"/>
          <p:cNvSpPr>
            <a:spLocks noGrp="1"/>
          </p:cNvSpPr>
          <p:nvPr>
            <p:ph type="sldNum" sz="quarter" idx="11"/>
          </p:nvPr>
        </p:nvSpPr>
        <p:spPr/>
        <p:txBody>
          <a:bodyPr/>
          <a:lstStyle/>
          <a:p>
            <a:fld id="{41B53C4D-D66F-44FB-A9C1-3E3566E74C92}" type="slidenum">
              <a:rPr lang="de-DE" smtClean="0"/>
              <a:t>8</a:t>
            </a:fld>
            <a:endParaRPr lang="de-DE"/>
          </a:p>
        </p:txBody>
      </p:sp>
      <p:sp>
        <p:nvSpPr>
          <p:cNvPr id="9" name="Fußzeilenplatzhalter 8"/>
          <p:cNvSpPr>
            <a:spLocks noGrp="1"/>
          </p:cNvSpPr>
          <p:nvPr>
            <p:ph type="ftr" sz="quarter" idx="12"/>
          </p:nvPr>
        </p:nvSpPr>
        <p:spPr/>
        <p:txBody>
          <a:bodyPr/>
          <a:lstStyle/>
          <a:p>
            <a:endParaRPr lang="de-DE"/>
          </a:p>
        </p:txBody>
      </p:sp>
    </p:spTree>
    <p:extLst>
      <p:ext uri="{BB962C8B-B14F-4D97-AF65-F5344CB8AC3E}">
        <p14:creationId xmlns:p14="http://schemas.microsoft.com/office/powerpoint/2010/main" val="2375104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5" name="Datumsplatzhalter 4"/>
          <p:cNvSpPr>
            <a:spLocks noGrp="1"/>
          </p:cNvSpPr>
          <p:nvPr>
            <p:ph type="dt" idx="10"/>
          </p:nvPr>
        </p:nvSpPr>
        <p:spPr/>
        <p:txBody>
          <a:bodyPr/>
          <a:lstStyle/>
          <a:p>
            <a:endParaRPr lang="de-DE"/>
          </a:p>
        </p:txBody>
      </p:sp>
      <p:sp>
        <p:nvSpPr>
          <p:cNvPr id="8" name="Foliennummernplatzhalter 7"/>
          <p:cNvSpPr>
            <a:spLocks noGrp="1"/>
          </p:cNvSpPr>
          <p:nvPr>
            <p:ph type="sldNum" sz="quarter" idx="11"/>
          </p:nvPr>
        </p:nvSpPr>
        <p:spPr/>
        <p:txBody>
          <a:bodyPr/>
          <a:lstStyle/>
          <a:p>
            <a:fld id="{41B53C4D-D66F-44FB-A9C1-3E3566E74C92}" type="slidenum">
              <a:rPr lang="de-DE" smtClean="0"/>
              <a:t>9</a:t>
            </a:fld>
            <a:endParaRPr lang="de-DE"/>
          </a:p>
        </p:txBody>
      </p:sp>
      <p:sp>
        <p:nvSpPr>
          <p:cNvPr id="9" name="Fußzeilenplatzhalter 8"/>
          <p:cNvSpPr>
            <a:spLocks noGrp="1"/>
          </p:cNvSpPr>
          <p:nvPr>
            <p:ph type="ftr" sz="quarter" idx="12"/>
          </p:nvPr>
        </p:nvSpPr>
        <p:spPr/>
        <p:txBody>
          <a:bodyPr/>
          <a:lstStyle/>
          <a:p>
            <a:endParaRPr lang="de-DE"/>
          </a:p>
        </p:txBody>
      </p:sp>
    </p:spTree>
    <p:extLst>
      <p:ext uri="{BB962C8B-B14F-4D97-AF65-F5344CB8AC3E}">
        <p14:creationId xmlns:p14="http://schemas.microsoft.com/office/powerpoint/2010/main" val="1346329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folie">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p:txBody>
          <a:bodyPr/>
          <a:lstStyle/>
          <a:p>
            <a:r>
              <a:rPr lang="de-DE"/>
              <a:t>Kapitel 1</a:t>
            </a:r>
          </a:p>
        </p:txBody>
      </p:sp>
      <p:sp>
        <p:nvSpPr>
          <p:cNvPr id="6" name="Foliennummernplatzhalter 5"/>
          <p:cNvSpPr>
            <a:spLocks noGrp="1"/>
          </p:cNvSpPr>
          <p:nvPr>
            <p:ph type="sldNum" sz="quarter" idx="12"/>
          </p:nvPr>
        </p:nvSpPr>
        <p:spPr/>
        <p:txBody>
          <a:bodyPr/>
          <a:lstStyle/>
          <a:p>
            <a:fld id="{F9B6C40D-9832-47BD-B167-F2D711DCE1C6}" type="slidenum">
              <a:rPr lang="de-DE" smtClean="0"/>
              <a:t>‹Nr.›</a:t>
            </a:fld>
            <a:endParaRPr lang="de-DE"/>
          </a:p>
        </p:txBody>
      </p:sp>
      <p:sp>
        <p:nvSpPr>
          <p:cNvPr id="9" name="Titelplatzhalter 1"/>
          <p:cNvSpPr>
            <a:spLocks noGrp="1"/>
          </p:cNvSpPr>
          <p:nvPr>
            <p:ph type="title"/>
          </p:nvPr>
        </p:nvSpPr>
        <p:spPr>
          <a:xfrm>
            <a:off x="457200" y="332656"/>
            <a:ext cx="7715200" cy="1044116"/>
          </a:xfrm>
          <a:prstGeom prst="rect">
            <a:avLst/>
          </a:prstGeom>
        </p:spPr>
        <p:txBody>
          <a:bodyPr vert="horz" lIns="91440" tIns="45720" rIns="91440" bIns="45720" rtlCol="0" anchor="ctr">
            <a:normAutofit/>
          </a:bodyPr>
          <a:lstStyle/>
          <a:p>
            <a:r>
              <a:rPr lang="de-DE"/>
              <a:t>Titelmasterformat durch Klicken bearbeiten</a:t>
            </a:r>
            <a:endParaRPr lang="de-DE" dirty="0"/>
          </a:p>
        </p:txBody>
      </p:sp>
      <p:sp>
        <p:nvSpPr>
          <p:cNvPr id="10" name="Textplatzhalter 2"/>
          <p:cNvSpPr>
            <a:spLocks noGrp="1"/>
          </p:cNvSpPr>
          <p:nvPr>
            <p:ph idx="1"/>
          </p:nvPr>
        </p:nvSpPr>
        <p:spPr>
          <a:xfrm>
            <a:off x="457200" y="1484784"/>
            <a:ext cx="7715200" cy="4824536"/>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261220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p:txBody>
          <a:bodyPr/>
          <a:lstStyle/>
          <a:p>
            <a:r>
              <a:rPr lang="de-DE"/>
              <a:t>Kapitel 1</a:t>
            </a:r>
          </a:p>
        </p:txBody>
      </p:sp>
      <p:sp>
        <p:nvSpPr>
          <p:cNvPr id="6" name="Foliennummernplatzhalter 5"/>
          <p:cNvSpPr>
            <a:spLocks noGrp="1"/>
          </p:cNvSpPr>
          <p:nvPr>
            <p:ph type="sldNum" sz="quarter" idx="12"/>
          </p:nvPr>
        </p:nvSpPr>
        <p:spPr/>
        <p:txBody>
          <a:bodyPr/>
          <a:lstStyle/>
          <a:p>
            <a:fld id="{F9B6C40D-9832-47BD-B167-F2D711DCE1C6}" type="slidenum">
              <a:rPr lang="de-DE" smtClean="0"/>
              <a:t>‹Nr.›</a:t>
            </a:fld>
            <a:endParaRPr lang="de-DE"/>
          </a:p>
        </p:txBody>
      </p:sp>
      <p:sp>
        <p:nvSpPr>
          <p:cNvPr id="9" name="Titelplatzhalter 1"/>
          <p:cNvSpPr>
            <a:spLocks noGrp="1"/>
          </p:cNvSpPr>
          <p:nvPr>
            <p:ph type="title"/>
          </p:nvPr>
        </p:nvSpPr>
        <p:spPr>
          <a:xfrm>
            <a:off x="457200" y="332656"/>
            <a:ext cx="7715200" cy="1044116"/>
          </a:xfrm>
          <a:prstGeom prst="rect">
            <a:avLst/>
          </a:prstGeom>
        </p:spPr>
        <p:txBody>
          <a:bodyPr vert="horz" lIns="91440" tIns="45720" rIns="91440" bIns="45720" rtlCol="0" anchor="ctr">
            <a:normAutofit/>
          </a:bodyPr>
          <a:lstStyle/>
          <a:p>
            <a:r>
              <a:rPr lang="de-DE"/>
              <a:t>Titelmasterformat durch Klicken bearbeiten</a:t>
            </a:r>
            <a:endParaRPr lang="de-DE" dirty="0"/>
          </a:p>
        </p:txBody>
      </p:sp>
      <p:sp>
        <p:nvSpPr>
          <p:cNvPr id="10" name="Textplatzhalter 2"/>
          <p:cNvSpPr>
            <a:spLocks noGrp="1"/>
          </p:cNvSpPr>
          <p:nvPr>
            <p:ph idx="1"/>
          </p:nvPr>
        </p:nvSpPr>
        <p:spPr>
          <a:xfrm>
            <a:off x="457200" y="1700808"/>
            <a:ext cx="7715200" cy="4608512"/>
          </a:xfrm>
          <a:prstGeom prst="rect">
            <a:avLst/>
          </a:prstGeom>
        </p:spPr>
        <p:txBody>
          <a:bodyPr vert="horz" lIns="91440" tIns="45720" rIns="91440" bIns="45720" rtlCol="0">
            <a:normAutofit/>
          </a:bodyPr>
          <a:lstStyle>
            <a:lvl1pPr>
              <a:defRPr sz="2400"/>
            </a:lvl1pPr>
            <a:lvl2pPr marL="180000" indent="-360000">
              <a:buFont typeface="Wingdings" panose="05000000000000000000" pitchFamily="2" charset="2"/>
              <a:buChar char="§"/>
              <a:defRPr sz="2000"/>
            </a:lvl2pPr>
            <a:lvl3pPr marL="630000" indent="-270000">
              <a:buFont typeface="Wingdings" panose="05000000000000000000" pitchFamily="2" charset="2"/>
              <a:buChar char="§"/>
              <a:defRPr sz="1800"/>
            </a:lvl3pPr>
            <a:lvl4pPr marL="990000" indent="-270000">
              <a:buFont typeface="Wingdings" panose="05000000000000000000" pitchFamily="2" charset="2"/>
              <a:buChar char="§"/>
              <a:defRPr sz="1600"/>
            </a:lvl4pPr>
            <a:lvl5pPr marL="1260000" indent="-270000">
              <a:buFont typeface="Wingdings" panose="05000000000000000000" pitchFamily="2" charset="2"/>
              <a:buChar char="§"/>
              <a:defRPr sz="14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61220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foli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Fußzeilenplatzhalter 2"/>
          <p:cNvSpPr>
            <a:spLocks noGrp="1"/>
          </p:cNvSpPr>
          <p:nvPr>
            <p:ph type="ftr" sz="quarter" idx="10"/>
          </p:nvPr>
        </p:nvSpPr>
        <p:spPr/>
        <p:txBody>
          <a:bodyPr/>
          <a:lstStyle/>
          <a:p>
            <a:r>
              <a:rPr lang="de-DE"/>
              <a:t>Kapitel 1</a:t>
            </a:r>
            <a:endParaRPr lang="de-DE" dirty="0"/>
          </a:p>
        </p:txBody>
      </p:sp>
      <p:sp>
        <p:nvSpPr>
          <p:cNvPr id="4" name="Foliennummernplatzhalter 3"/>
          <p:cNvSpPr>
            <a:spLocks noGrp="1"/>
          </p:cNvSpPr>
          <p:nvPr>
            <p:ph type="sldNum" sz="quarter" idx="11"/>
          </p:nvPr>
        </p:nvSpPr>
        <p:spPr/>
        <p:txBody>
          <a:bodyPr/>
          <a:lstStyle/>
          <a:p>
            <a:fld id="{F9B6C40D-9832-47BD-B167-F2D711DCE1C6}" type="slidenum">
              <a:rPr lang="de-DE" smtClean="0"/>
              <a:pPr/>
              <a:t>‹Nr.›</a:t>
            </a:fld>
            <a:endParaRPr lang="de-DE" dirty="0"/>
          </a:p>
        </p:txBody>
      </p:sp>
    </p:spTree>
    <p:extLst>
      <p:ext uri="{BB962C8B-B14F-4D97-AF65-F5344CB8AC3E}">
        <p14:creationId xmlns:p14="http://schemas.microsoft.com/office/powerpoint/2010/main" val="40761314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3000">
              <a:schemeClr val="bg1"/>
            </a:gs>
            <a:gs pos="13000">
              <a:srgbClr val="ACC3E0">
                <a:lumMod val="68000"/>
                <a:lumOff val="32000"/>
              </a:srgbClr>
            </a:gs>
            <a:gs pos="0">
              <a:schemeClr val="accent1">
                <a:lumMod val="100000"/>
              </a:schemeClr>
            </a:gs>
            <a:gs pos="100000">
              <a:schemeClr val="tx2">
                <a:lumMod val="0"/>
                <a:lumOff val="100000"/>
              </a:schemeClr>
            </a:gs>
            <a:gs pos="100000">
              <a:schemeClr val="accent1">
                <a:lumMod val="20000"/>
                <a:lumOff val="80000"/>
              </a:schemeClr>
            </a:gs>
          </a:gsLst>
          <a:lin ang="5400000" scaled="0"/>
          <a:tileRect/>
        </a:gra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332656"/>
            <a:ext cx="7715200" cy="1044116"/>
          </a:xfrm>
          <a:prstGeom prst="rect">
            <a:avLst/>
          </a:prstGeom>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457200" y="1484784"/>
            <a:ext cx="7715200" cy="4824536"/>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3"/>
          </p:nvPr>
        </p:nvSpPr>
        <p:spPr>
          <a:xfrm>
            <a:off x="467543" y="6381328"/>
            <a:ext cx="7704857" cy="360040"/>
          </a:xfrm>
          <a:prstGeom prst="rect">
            <a:avLst/>
          </a:prstGeom>
        </p:spPr>
        <p:txBody>
          <a:bodyPr vert="horz" lIns="91440" tIns="45720" rIns="91440" bIns="45720" rtlCol="0" anchor="b"/>
          <a:lstStyle>
            <a:lvl1pPr algn="l">
              <a:defRPr sz="1400">
                <a:solidFill>
                  <a:schemeClr val="tx1">
                    <a:tint val="75000"/>
                  </a:schemeClr>
                </a:solidFill>
              </a:defRPr>
            </a:lvl1pPr>
          </a:lstStyle>
          <a:p>
            <a:r>
              <a:rPr lang="de-DE"/>
              <a:t>Kapitel 1</a:t>
            </a:r>
            <a:endParaRPr lang="de-DE" dirty="0"/>
          </a:p>
        </p:txBody>
      </p:sp>
      <p:sp>
        <p:nvSpPr>
          <p:cNvPr id="6" name="Foliennummernplatzhalter 5"/>
          <p:cNvSpPr>
            <a:spLocks noGrp="1"/>
          </p:cNvSpPr>
          <p:nvPr>
            <p:ph type="sldNum" sz="quarter" idx="4"/>
          </p:nvPr>
        </p:nvSpPr>
        <p:spPr>
          <a:xfrm>
            <a:off x="8333419" y="6381328"/>
            <a:ext cx="639509" cy="360040"/>
          </a:xfrm>
          <a:prstGeom prst="rect">
            <a:avLst/>
          </a:prstGeom>
        </p:spPr>
        <p:txBody>
          <a:bodyPr vert="horz" lIns="91440" tIns="45720" rIns="91440" bIns="45720" rtlCol="0" anchor="b"/>
          <a:lstStyle>
            <a:lvl1pPr algn="ctr">
              <a:defRPr sz="1400">
                <a:solidFill>
                  <a:schemeClr val="tx1">
                    <a:tint val="75000"/>
                  </a:schemeClr>
                </a:solidFill>
              </a:defRPr>
            </a:lvl1pPr>
          </a:lstStyle>
          <a:p>
            <a:fld id="{F9B6C40D-9832-47BD-B167-F2D711DCE1C6}" type="slidenum">
              <a:rPr lang="de-DE" smtClean="0"/>
              <a:pPr/>
              <a:t>‹Nr.›</a:t>
            </a:fld>
            <a:endParaRPr lang="de-DE" dirty="0"/>
          </a:p>
        </p:txBody>
      </p:sp>
      <p:cxnSp>
        <p:nvCxnSpPr>
          <p:cNvPr id="8" name="Gerade Verbindung 7"/>
          <p:cNvCxnSpPr/>
          <p:nvPr/>
        </p:nvCxnSpPr>
        <p:spPr>
          <a:xfrm>
            <a:off x="0" y="1412776"/>
            <a:ext cx="81724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33420" y="188640"/>
            <a:ext cx="639509"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platzhalter 2"/>
          <p:cNvSpPr txBox="1">
            <a:spLocks/>
          </p:cNvSpPr>
          <p:nvPr userDrawn="1"/>
        </p:nvSpPr>
        <p:spPr>
          <a:xfrm>
            <a:off x="457100" y="1484784"/>
            <a:ext cx="7715200" cy="4824536"/>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180000" indent="-360000" algn="l" defTabSz="914400" rtl="0" eaLnBrk="1" latinLnBrk="0" hangingPunct="1">
              <a:spcBef>
                <a:spcPct val="200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630000" indent="-270000" algn="l" defTabSz="914400" rtl="0" eaLnBrk="1" latinLnBrk="0" hangingPunct="1">
              <a:spcBef>
                <a:spcPct val="200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990000" indent="-270000" algn="l" defTabSz="914400" rtl="0" eaLnBrk="1" latinLnBrk="0" hangingPunct="1">
              <a:spcBef>
                <a:spcPct val="200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260000" indent="-270000" algn="l" defTabSz="914400" rtl="0" eaLnBrk="1" latinLnBrk="0" hangingPunct="1">
              <a:spcBef>
                <a:spcPct val="200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de-DE" dirty="0"/>
          </a:p>
        </p:txBody>
      </p:sp>
    </p:spTree>
    <p:extLst>
      <p:ext uri="{BB962C8B-B14F-4D97-AF65-F5344CB8AC3E}">
        <p14:creationId xmlns:p14="http://schemas.microsoft.com/office/powerpoint/2010/main" val="286790885"/>
      </p:ext>
    </p:extLst>
  </p:cSld>
  <p:clrMap bg1="lt1" tx1="dk1" bg2="lt2" tx2="dk2" accent1="accent1" accent2="accent2" accent3="accent3" accent4="accent4" accent5="accent5" accent6="accent6" hlink="hlink" folHlink="folHlink"/>
  <p:sldLayoutIdLst>
    <p:sldLayoutId id="2147483652" r:id="rId1"/>
    <p:sldLayoutId id="2147483649" r:id="rId2"/>
    <p:sldLayoutId id="2147483650" r:id="rId3"/>
  </p:sldLayoutIdLst>
  <p:hf hdr="0" dt="0"/>
  <p:txStyles>
    <p:titleStyle>
      <a:lvl1pPr algn="l" defTabSz="914400" rtl="0" eaLnBrk="1" latinLnBrk="0" hangingPunct="1">
        <a:spcBef>
          <a:spcPct val="0"/>
        </a:spcBef>
        <a:buNone/>
        <a:defRPr sz="32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spcBef>
          <a:spcPct val="20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slide" Target="slide1.xml"/></Relationships>
</file>

<file path=ppt/slides/_rels/slide3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slide" Target="slide1.xml"/></Relationships>
</file>

<file path=ppt/slides/_rels/slide5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hemeOverride" Target="../theme/themeOverride2.xml"/><Relationship Id="rId4" Type="http://schemas.openxmlformats.org/officeDocument/2006/relationships/slide" Target="slide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hemeOverride" Target="../theme/themeOverride3.xml"/><Relationship Id="rId4" Type="http://schemas.openxmlformats.org/officeDocument/2006/relationships/slide" Target="slide1.xml"/></Relationships>
</file>

<file path=ppt/slides/_rels/slide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de-DE" dirty="0"/>
              <a:t>DIN 276 – Kosten im Bauwesen</a:t>
            </a:r>
          </a:p>
        </p:txBody>
      </p:sp>
      <p:sp>
        <p:nvSpPr>
          <p:cNvPr id="5" name="Rectangle 3"/>
          <p:cNvSpPr>
            <a:spLocks noGrp="1" noChangeArrowheads="1"/>
          </p:cNvSpPr>
          <p:nvPr>
            <p:ph idx="1"/>
          </p:nvPr>
        </p:nvSpPr>
        <p:spPr bwMode="auto">
          <a:xfrm>
            <a:off x="3923928" y="3619347"/>
            <a:ext cx="4248472" cy="1324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defPPr>
              <a:defRPr lang="de-DE"/>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0" hangingPunct="0"/>
            <a:r>
              <a:rPr lang="de-DE" altLang="de-DE" sz="1600" dirty="0">
                <a:latin typeface="Arial" charset="0"/>
              </a:rPr>
              <a:t>HOAI Spezial</a:t>
            </a:r>
          </a:p>
          <a:p>
            <a:pPr eaLnBrk="0" hangingPunct="0"/>
            <a:r>
              <a:rPr lang="de-DE" altLang="de-DE" sz="1600" dirty="0">
                <a:latin typeface="Arial" charset="0"/>
              </a:rPr>
              <a:t>Sachverständigen-Sozietät GmbH</a:t>
            </a:r>
          </a:p>
          <a:p>
            <a:pPr eaLnBrk="0" hangingPunct="0"/>
            <a:r>
              <a:rPr lang="de-DE" altLang="de-DE" sz="1600" dirty="0">
                <a:latin typeface="Arial" charset="0"/>
              </a:rPr>
              <a:t>Göppingen-Berlin</a:t>
            </a:r>
          </a:p>
          <a:p>
            <a:pPr eaLnBrk="0" hangingPunct="0"/>
            <a:r>
              <a:rPr lang="de-DE" altLang="de-DE" sz="1600" dirty="0">
                <a:latin typeface="Arial" charset="0"/>
              </a:rPr>
              <a:t>www.hoai-spezial.de    </a:t>
            </a:r>
          </a:p>
          <a:p>
            <a:pPr eaLnBrk="0" hangingPunct="0"/>
            <a:r>
              <a:rPr lang="de-DE" altLang="de-DE" sz="1600" dirty="0">
                <a:latin typeface="Arial" charset="0"/>
              </a:rPr>
              <a:t>eich@hoai-spezial.de</a:t>
            </a:r>
          </a:p>
        </p:txBody>
      </p:sp>
      <p:sp>
        <p:nvSpPr>
          <p:cNvPr id="6" name="Rectangle 3"/>
          <p:cNvSpPr txBox="1">
            <a:spLocks noChangeArrowheads="1"/>
          </p:cNvSpPr>
          <p:nvPr/>
        </p:nvSpPr>
        <p:spPr bwMode="auto">
          <a:xfrm>
            <a:off x="6198840" y="4943428"/>
            <a:ext cx="1972841" cy="1077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rtlCol="0">
            <a:spAutoFit/>
          </a:bodyPr>
          <a:lstStyle>
            <a:defPPr>
              <a:defRPr lang="de-DE"/>
            </a:defPPr>
            <a:lvl1pPr indent="0" defTabSz="450000" eaLnBrk="0" fontAlgn="base" hangingPunct="0">
              <a:spcBef>
                <a:spcPct val="0"/>
              </a:spcBef>
              <a:spcAft>
                <a:spcPct val="0"/>
              </a:spcAft>
              <a:buFont typeface="Arial" panose="020B0604020202020204" pitchFamily="34" charset="0"/>
              <a:buNone/>
              <a:defRPr sz="1600">
                <a:latin typeface="Arial" charset="0"/>
              </a:defRPr>
            </a:lvl1pPr>
            <a:lvl2pPr indent="0" fontAlgn="base">
              <a:spcBef>
                <a:spcPct val="0"/>
              </a:spcBef>
              <a:spcAft>
                <a:spcPct val="0"/>
              </a:spcAft>
              <a:buFont typeface="Arial" panose="020B0604020202020204" pitchFamily="34" charset="0"/>
              <a:buNone/>
              <a:defRPr sz="2400">
                <a:latin typeface="Times New Roman" pitchFamily="18" charset="0"/>
              </a:defRPr>
            </a:lvl2pPr>
            <a:lvl3pPr indent="0" fontAlgn="base">
              <a:spcBef>
                <a:spcPct val="0"/>
              </a:spcBef>
              <a:spcAft>
                <a:spcPct val="0"/>
              </a:spcAft>
              <a:buFont typeface="Arial" panose="020B0604020202020204" pitchFamily="34" charset="0"/>
              <a:buNone/>
              <a:defRPr sz="2400">
                <a:latin typeface="Times New Roman" pitchFamily="18" charset="0"/>
              </a:defRPr>
            </a:lvl3pPr>
            <a:lvl4pPr indent="0" fontAlgn="base">
              <a:spcBef>
                <a:spcPct val="0"/>
              </a:spcBef>
              <a:spcAft>
                <a:spcPct val="0"/>
              </a:spcAft>
              <a:buFont typeface="Arial" panose="020B0604020202020204" pitchFamily="34" charset="0"/>
              <a:buNone/>
              <a:defRPr sz="2400">
                <a:latin typeface="Times New Roman" pitchFamily="18" charset="0"/>
              </a:defRPr>
            </a:lvl4pPr>
            <a:lvl5pPr indent="0" fontAlgn="base">
              <a:spcBef>
                <a:spcPct val="0"/>
              </a:spcBef>
              <a:spcAft>
                <a:spcPct val="0"/>
              </a:spcAft>
              <a:buFont typeface="Arial" panose="020B0604020202020204" pitchFamily="34" charset="0"/>
              <a:buNone/>
              <a:defRPr sz="2400">
                <a:latin typeface="Times New Roman" pitchFamily="18" charset="0"/>
              </a:defRPr>
            </a:lvl5pPr>
            <a:lvl6pPr indent="-228600">
              <a:spcBef>
                <a:spcPct val="20000"/>
              </a:spcBef>
              <a:buFont typeface="Arial" panose="020B0604020202020204" pitchFamily="34" charset="0"/>
              <a:buChar char="•"/>
              <a:defRPr sz="2400">
                <a:latin typeface="Times New Roman" pitchFamily="18" charset="0"/>
              </a:defRPr>
            </a:lvl6pPr>
            <a:lvl7pPr indent="-228600">
              <a:spcBef>
                <a:spcPct val="20000"/>
              </a:spcBef>
              <a:buFont typeface="Arial" panose="020B0604020202020204" pitchFamily="34" charset="0"/>
              <a:buChar char="•"/>
              <a:defRPr sz="2400">
                <a:latin typeface="Times New Roman" pitchFamily="18" charset="0"/>
              </a:defRPr>
            </a:lvl7pPr>
            <a:lvl8pPr indent="-228600">
              <a:spcBef>
                <a:spcPct val="20000"/>
              </a:spcBef>
              <a:buFont typeface="Arial" panose="020B0604020202020204" pitchFamily="34" charset="0"/>
              <a:buChar char="•"/>
              <a:defRPr sz="2400">
                <a:latin typeface="Times New Roman" pitchFamily="18" charset="0"/>
              </a:defRPr>
            </a:lvl8pPr>
            <a:lvl9pPr indent="-228600">
              <a:spcBef>
                <a:spcPct val="20000"/>
              </a:spcBef>
              <a:buFont typeface="Arial" panose="020B0604020202020204" pitchFamily="34" charset="0"/>
              <a:buChar char="•"/>
              <a:defRPr sz="2400">
                <a:latin typeface="Times New Roman" pitchFamily="18" charset="0"/>
              </a:defRPr>
            </a:lvl9pPr>
          </a:lstStyle>
          <a:p>
            <a:r>
              <a:rPr lang="de-DE" altLang="de-DE" dirty="0"/>
              <a:t>10713 Berlin</a:t>
            </a:r>
          </a:p>
          <a:p>
            <a:r>
              <a:rPr lang="de-DE" altLang="de-DE" dirty="0" err="1"/>
              <a:t>Wegenerstrasse</a:t>
            </a:r>
            <a:r>
              <a:rPr lang="de-DE" altLang="de-DE" dirty="0"/>
              <a:t> 14</a:t>
            </a:r>
          </a:p>
          <a:p>
            <a:r>
              <a:rPr lang="de-DE" altLang="de-DE" dirty="0"/>
              <a:t>Tel.: 030 86409383</a:t>
            </a:r>
          </a:p>
          <a:p>
            <a:r>
              <a:rPr lang="de-DE" altLang="de-DE" dirty="0"/>
              <a:t>Fax: 030 86409385</a:t>
            </a:r>
          </a:p>
        </p:txBody>
      </p:sp>
      <p:sp>
        <p:nvSpPr>
          <p:cNvPr id="7" name="Rectangle 3"/>
          <p:cNvSpPr txBox="1">
            <a:spLocks noChangeArrowheads="1"/>
          </p:cNvSpPr>
          <p:nvPr/>
        </p:nvSpPr>
        <p:spPr bwMode="auto">
          <a:xfrm>
            <a:off x="3923928" y="4943428"/>
            <a:ext cx="2098576" cy="1077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rtlCol="0">
            <a:spAutoFit/>
          </a:bodyPr>
          <a:lstStyle>
            <a:defPPr>
              <a:defRPr lang="de-DE"/>
            </a:defPPr>
            <a:lvl1pPr marL="0" indent="0" algn="l" defTabSz="914400" rtl="0" eaLnBrk="1" fontAlgn="base" latinLnBrk="0" hangingPunct="1">
              <a:spcBef>
                <a:spcPct val="0"/>
              </a:spcBef>
              <a:spcAft>
                <a:spcPct val="0"/>
              </a:spcAft>
              <a:buFont typeface="Arial" panose="020B0604020202020204" pitchFamily="34" charset="0"/>
              <a:buNone/>
              <a:defRPr sz="2400" kern="1200">
                <a:solidFill>
                  <a:schemeClr val="tx1"/>
                </a:solidFill>
                <a:latin typeface="Times New Roman" pitchFamily="18" charset="0"/>
                <a:ea typeface="+mn-ea"/>
                <a:cs typeface="+mn-cs"/>
              </a:defRPr>
            </a:lvl1pPr>
            <a:lvl2pPr marL="457200" indent="0" algn="l" defTabSz="914400" rtl="0" eaLnBrk="1" fontAlgn="base" latinLnBrk="0" hangingPunct="1">
              <a:spcBef>
                <a:spcPct val="0"/>
              </a:spcBef>
              <a:spcAft>
                <a:spcPct val="0"/>
              </a:spcAft>
              <a:buFont typeface="Arial" panose="020B0604020202020204" pitchFamily="34" charset="0"/>
              <a:buNone/>
              <a:defRPr sz="2400" kern="1200">
                <a:solidFill>
                  <a:schemeClr val="tx1"/>
                </a:solidFill>
                <a:latin typeface="Times New Roman" pitchFamily="18" charset="0"/>
                <a:ea typeface="+mn-ea"/>
                <a:cs typeface="+mn-cs"/>
              </a:defRPr>
            </a:lvl2pPr>
            <a:lvl3pPr marL="914400" indent="0" algn="l" defTabSz="914400" rtl="0" eaLnBrk="1" fontAlgn="base" latinLnBrk="0" hangingPunct="1">
              <a:spcBef>
                <a:spcPct val="0"/>
              </a:spcBef>
              <a:spcAft>
                <a:spcPct val="0"/>
              </a:spcAft>
              <a:buFont typeface="Arial" panose="020B0604020202020204" pitchFamily="34" charset="0"/>
              <a:buNone/>
              <a:defRPr sz="2400" kern="1200">
                <a:solidFill>
                  <a:schemeClr val="tx1"/>
                </a:solidFill>
                <a:latin typeface="Times New Roman" pitchFamily="18" charset="0"/>
                <a:ea typeface="+mn-ea"/>
                <a:cs typeface="+mn-cs"/>
              </a:defRPr>
            </a:lvl3pPr>
            <a:lvl4pPr marL="1371600" indent="0" algn="l" defTabSz="914400" rtl="0" eaLnBrk="1" fontAlgn="base" latinLnBrk="0" hangingPunct="1">
              <a:spcBef>
                <a:spcPct val="0"/>
              </a:spcBef>
              <a:spcAft>
                <a:spcPct val="0"/>
              </a:spcAft>
              <a:buFont typeface="Arial" panose="020B0604020202020204" pitchFamily="34" charset="0"/>
              <a:buNone/>
              <a:defRPr sz="2400" kern="1200">
                <a:solidFill>
                  <a:schemeClr val="tx1"/>
                </a:solidFill>
                <a:latin typeface="Times New Roman" pitchFamily="18" charset="0"/>
                <a:ea typeface="+mn-ea"/>
                <a:cs typeface="+mn-cs"/>
              </a:defRPr>
            </a:lvl4pPr>
            <a:lvl5pPr marL="1828800" indent="0" algn="l" defTabSz="914400" rtl="0" eaLnBrk="1" fontAlgn="base" latinLnBrk="0" hangingPunct="1">
              <a:spcBef>
                <a:spcPct val="0"/>
              </a:spcBef>
              <a:spcAft>
                <a:spcPct val="0"/>
              </a:spcAft>
              <a:buFont typeface="Arial" panose="020B0604020202020204" pitchFamily="34" charset="0"/>
              <a:buNone/>
              <a:defRPr sz="2400" kern="1200">
                <a:solidFill>
                  <a:schemeClr val="tx1"/>
                </a:solidFill>
                <a:latin typeface="Times New Roman" pitchFamily="18" charset="0"/>
                <a:ea typeface="+mn-ea"/>
                <a:cs typeface="+mn-cs"/>
              </a:defRPr>
            </a:lvl5pPr>
            <a:lvl6pPr marL="2286000" indent="-228600" algn="l" defTabSz="914400" rtl="0" eaLnBrk="1" latinLnBrk="0" hangingPunct="1">
              <a:spcBef>
                <a:spcPct val="20000"/>
              </a:spcBef>
              <a:buFont typeface="Arial" panose="020B0604020202020204" pitchFamily="34" charset="0"/>
              <a:buChar char="•"/>
              <a:defRPr sz="2400" kern="1200">
                <a:solidFill>
                  <a:schemeClr val="tx1"/>
                </a:solidFill>
                <a:latin typeface="Times New Roman" pitchFamily="18" charset="0"/>
                <a:ea typeface="+mn-ea"/>
                <a:cs typeface="+mn-cs"/>
              </a:defRPr>
            </a:lvl6pPr>
            <a:lvl7pPr marL="2743200" indent="-228600" algn="l" defTabSz="914400" rtl="0" eaLnBrk="1" latinLnBrk="0" hangingPunct="1">
              <a:spcBef>
                <a:spcPct val="20000"/>
              </a:spcBef>
              <a:buFont typeface="Arial" panose="020B0604020202020204" pitchFamily="34" charset="0"/>
              <a:buChar char="•"/>
              <a:defRPr sz="2400" kern="1200">
                <a:solidFill>
                  <a:schemeClr val="tx1"/>
                </a:solidFill>
                <a:latin typeface="Times New Roman" pitchFamily="18" charset="0"/>
                <a:ea typeface="+mn-ea"/>
                <a:cs typeface="+mn-cs"/>
              </a:defRPr>
            </a:lvl7pPr>
            <a:lvl8pPr marL="3200400" indent="-228600" algn="l" defTabSz="914400" rtl="0" eaLnBrk="1" latinLnBrk="0" hangingPunct="1">
              <a:spcBef>
                <a:spcPct val="20000"/>
              </a:spcBef>
              <a:buFont typeface="Arial" panose="020B0604020202020204" pitchFamily="34" charset="0"/>
              <a:buChar char="•"/>
              <a:defRPr sz="2400" kern="1200">
                <a:solidFill>
                  <a:schemeClr val="tx1"/>
                </a:solidFill>
                <a:latin typeface="Times New Roman" pitchFamily="18" charset="0"/>
                <a:ea typeface="+mn-ea"/>
                <a:cs typeface="+mn-cs"/>
              </a:defRPr>
            </a:lvl8pPr>
            <a:lvl9pPr marL="3657600" indent="-228600" algn="l" defTabSz="914400" rtl="0" eaLnBrk="1" latinLnBrk="0" hangingPunct="1">
              <a:spcBef>
                <a:spcPct val="20000"/>
              </a:spcBef>
              <a:buFont typeface="Arial" panose="020B0604020202020204" pitchFamily="34" charset="0"/>
              <a:buChar char="•"/>
              <a:defRPr sz="2400" kern="1200">
                <a:solidFill>
                  <a:schemeClr val="tx1"/>
                </a:solidFill>
                <a:latin typeface="Times New Roman" pitchFamily="18" charset="0"/>
                <a:ea typeface="+mn-ea"/>
                <a:cs typeface="+mn-cs"/>
              </a:defRPr>
            </a:lvl9pPr>
          </a:lstStyle>
          <a:p>
            <a:pPr defTabSz="450000" eaLnBrk="0" hangingPunct="0"/>
            <a:r>
              <a:rPr lang="de-DE" altLang="de-DE" sz="1600" dirty="0">
                <a:latin typeface="Arial" charset="0"/>
              </a:rPr>
              <a:t>73033 Göppingen </a:t>
            </a:r>
          </a:p>
          <a:p>
            <a:pPr defTabSz="450000" eaLnBrk="0" hangingPunct="0"/>
            <a:r>
              <a:rPr lang="de-DE" altLang="de-DE" sz="1600" dirty="0">
                <a:latin typeface="Arial" charset="0"/>
              </a:rPr>
              <a:t>Friedrich-Ebert-Str. 6 </a:t>
            </a:r>
          </a:p>
          <a:p>
            <a:pPr defTabSz="450000" eaLnBrk="0" hangingPunct="0"/>
            <a:r>
              <a:rPr lang="de-DE" altLang="de-DE" sz="1600" dirty="0">
                <a:latin typeface="Arial" charset="0"/>
              </a:rPr>
              <a:t>Tel.:	07161 963680</a:t>
            </a:r>
          </a:p>
          <a:p>
            <a:pPr defTabSz="450000" eaLnBrk="0" hangingPunct="0"/>
            <a:r>
              <a:rPr lang="de-DE" altLang="de-DE" sz="1600" dirty="0">
                <a:latin typeface="Arial" charset="0"/>
              </a:rPr>
              <a:t>Fax: 07161 9636888</a:t>
            </a:r>
          </a:p>
        </p:txBody>
      </p:sp>
    </p:spTree>
    <p:extLst>
      <p:ext uri="{BB962C8B-B14F-4D97-AF65-F5344CB8AC3E}">
        <p14:creationId xmlns:p14="http://schemas.microsoft.com/office/powerpoint/2010/main" val="2935427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F9B6C40D-9832-47BD-B167-F2D711DCE1C6}" type="slidenum">
              <a:rPr lang="de-DE" smtClean="0"/>
              <a:pPr/>
              <a:t>10</a:t>
            </a:fld>
            <a:endParaRPr lang="de-DE" dirty="0"/>
          </a:p>
        </p:txBody>
      </p:sp>
      <p:sp>
        <p:nvSpPr>
          <p:cNvPr id="5" name="Titel 4"/>
          <p:cNvSpPr>
            <a:spLocks noGrp="1"/>
          </p:cNvSpPr>
          <p:nvPr>
            <p:ph type="title"/>
          </p:nvPr>
        </p:nvSpPr>
        <p:spPr/>
        <p:txBody>
          <a:bodyPr>
            <a:normAutofit/>
          </a:bodyPr>
          <a:lstStyle/>
          <a:p>
            <a:r>
              <a:rPr lang="de-DE" dirty="0"/>
              <a:t>Integration von DIN 277-3</a:t>
            </a:r>
          </a:p>
        </p:txBody>
      </p:sp>
      <p:sp>
        <p:nvSpPr>
          <p:cNvPr id="6" name="Inhaltsplatzhalter 5"/>
          <p:cNvSpPr>
            <a:spLocks noGrp="1"/>
          </p:cNvSpPr>
          <p:nvPr>
            <p:ph idx="1"/>
          </p:nvPr>
        </p:nvSpPr>
        <p:spPr>
          <a:prstGeom prst="rect">
            <a:avLst/>
          </a:prstGeom>
        </p:spPr>
        <p:txBody>
          <a:bodyPr numCol="1">
            <a:normAutofit/>
          </a:bodyPr>
          <a:lstStyle/>
          <a:p>
            <a:pPr>
              <a:lnSpc>
                <a:spcPct val="150000"/>
              </a:lnSpc>
              <a:buSzPct val="75000"/>
            </a:pPr>
            <a:r>
              <a:rPr lang="de-DE" sz="2000" dirty="0"/>
              <a:t>Bereits 1934 wurde parallel zur DIN 276 auch die zur Schaffung einheitlicher Bezugsmengen notwendige „Schwester-Norm“ </a:t>
            </a:r>
          </a:p>
          <a:p>
            <a:pPr>
              <a:lnSpc>
                <a:spcPct val="150000"/>
              </a:lnSpc>
              <a:buSzPct val="75000"/>
            </a:pPr>
            <a:r>
              <a:rPr lang="de-DE" sz="2000" b="1" dirty="0"/>
              <a:t>DIN 277 </a:t>
            </a:r>
            <a:r>
              <a:rPr lang="de-DE" sz="2000" dirty="0"/>
              <a:t>„Umbauter Raum von Hochbauten“ eingeführt, Stand 2005 mit dem Titel „</a:t>
            </a:r>
            <a:r>
              <a:rPr lang="de-DE" sz="2000" b="1" dirty="0"/>
              <a:t>Grundflächen und Rauminhalte von Bauwerken im Hochbau</a:t>
            </a:r>
            <a:r>
              <a:rPr lang="de-DE" sz="2000" dirty="0"/>
              <a:t>“. Sie gliedert sich in </a:t>
            </a:r>
          </a:p>
          <a:p>
            <a:pPr>
              <a:lnSpc>
                <a:spcPct val="150000"/>
              </a:lnSpc>
              <a:buSzPct val="75000"/>
            </a:pPr>
            <a:endParaRPr lang="de-DE" sz="1000" dirty="0"/>
          </a:p>
          <a:p>
            <a:pPr>
              <a:lnSpc>
                <a:spcPct val="150000"/>
              </a:lnSpc>
              <a:buSzPct val="75000"/>
            </a:pPr>
            <a:r>
              <a:rPr lang="de-DE" sz="2000" dirty="0"/>
              <a:t>Teil 1:	Begriffe, Ermittlungsgrundlagen</a:t>
            </a:r>
          </a:p>
          <a:p>
            <a:pPr>
              <a:lnSpc>
                <a:spcPct val="150000"/>
              </a:lnSpc>
              <a:buSzPct val="75000"/>
            </a:pPr>
            <a:r>
              <a:rPr lang="de-DE" sz="2000" dirty="0"/>
              <a:t>Teil 2:	Gliederung der Netto-Grundfläche (Nutzflächen, 	Technische Funktionsflächen und Verkehrsflächen</a:t>
            </a:r>
          </a:p>
          <a:p>
            <a:pPr>
              <a:lnSpc>
                <a:spcPct val="150000"/>
              </a:lnSpc>
              <a:buSzPct val="75000"/>
            </a:pPr>
            <a:r>
              <a:rPr lang="de-DE" sz="2000" dirty="0"/>
              <a:t>Teil 3:	Mengen und Bezugseinheiten</a:t>
            </a:r>
          </a:p>
        </p:txBody>
      </p:sp>
      <p:sp>
        <p:nvSpPr>
          <p:cNvPr id="8" name="Rechteck 7">
            <a:hlinkClick r:id="rId3" action="ppaction://hlinksldjump"/>
          </p:cNvPr>
          <p:cNvSpPr/>
          <p:nvPr/>
        </p:nvSpPr>
        <p:spPr>
          <a:xfrm>
            <a:off x="8316416" y="188640"/>
            <a:ext cx="720080" cy="2304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99674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F9B6C40D-9832-47BD-B167-F2D711DCE1C6}" type="slidenum">
              <a:rPr lang="de-DE" smtClean="0"/>
              <a:pPr/>
              <a:t>11</a:t>
            </a:fld>
            <a:endParaRPr lang="de-DE" dirty="0"/>
          </a:p>
        </p:txBody>
      </p:sp>
      <p:sp>
        <p:nvSpPr>
          <p:cNvPr id="5" name="Titel 4"/>
          <p:cNvSpPr>
            <a:spLocks noGrp="1"/>
          </p:cNvSpPr>
          <p:nvPr>
            <p:ph type="title"/>
          </p:nvPr>
        </p:nvSpPr>
        <p:spPr/>
        <p:txBody>
          <a:bodyPr>
            <a:normAutofit/>
          </a:bodyPr>
          <a:lstStyle/>
          <a:p>
            <a:r>
              <a:rPr lang="de-DE" dirty="0"/>
              <a:t>Integration von DIN 277-3</a:t>
            </a:r>
          </a:p>
        </p:txBody>
      </p:sp>
      <p:sp>
        <p:nvSpPr>
          <p:cNvPr id="6" name="Inhaltsplatzhalter 5"/>
          <p:cNvSpPr>
            <a:spLocks noGrp="1"/>
          </p:cNvSpPr>
          <p:nvPr>
            <p:ph idx="1"/>
          </p:nvPr>
        </p:nvSpPr>
        <p:spPr>
          <a:prstGeom prst="rect">
            <a:avLst/>
          </a:prstGeom>
        </p:spPr>
        <p:txBody>
          <a:bodyPr numCol="1">
            <a:normAutofit fontScale="92500"/>
          </a:bodyPr>
          <a:lstStyle/>
          <a:p>
            <a:pPr>
              <a:lnSpc>
                <a:spcPct val="150000"/>
              </a:lnSpc>
              <a:buSzPct val="75000"/>
            </a:pPr>
            <a:r>
              <a:rPr lang="de-DE" sz="2000" dirty="0"/>
              <a:t>DIN 277-3 „Mengen und Bezugseinheiten“ ist wegen Übernahme der umfangreichen Kostengliederung der DIN 276-1 Tabelle 1 in weiten Teilen identisch. Sie ist zudem thematisch nur bedingt dem Titel der DIN 277 „Grundflächen und Rauminhalte […]“ zuzuordnen. </a:t>
            </a:r>
          </a:p>
          <a:p>
            <a:pPr>
              <a:lnSpc>
                <a:spcPct val="150000"/>
              </a:lnSpc>
              <a:buSzPct val="75000"/>
            </a:pPr>
            <a:r>
              <a:rPr lang="de-DE" sz="2000" b="1" dirty="0"/>
              <a:t>Die neue DIN 276 integriert und ersetzt nun die alte DIN 277-3.</a:t>
            </a:r>
          </a:p>
          <a:p>
            <a:pPr>
              <a:lnSpc>
                <a:spcPct val="150000"/>
              </a:lnSpc>
              <a:buSzPct val="75000"/>
            </a:pPr>
            <a:r>
              <a:rPr lang="de-DE" sz="2000" dirty="0"/>
              <a:t>Dabei wird jeder Kostengruppe zugeordnet:</a:t>
            </a:r>
          </a:p>
          <a:p>
            <a:pPr marL="342900" indent="-342900">
              <a:lnSpc>
                <a:spcPct val="150000"/>
              </a:lnSpc>
              <a:buSzPct val="75000"/>
              <a:buFont typeface="Wingdings" panose="05000000000000000000" pitchFamily="2" charset="2"/>
              <a:buChar char="§"/>
            </a:pPr>
            <a:r>
              <a:rPr lang="de-DE" sz="2100" dirty="0"/>
              <a:t>Kostengruppe	z.B. 	Kostengruppe 341 „Wände“</a:t>
            </a:r>
          </a:p>
          <a:p>
            <a:pPr marL="342900" indent="-342900">
              <a:lnSpc>
                <a:spcPct val="150000"/>
              </a:lnSpc>
              <a:buSzPct val="75000"/>
              <a:buFont typeface="Wingdings" panose="05000000000000000000" pitchFamily="2" charset="2"/>
              <a:buChar char="§"/>
            </a:pPr>
            <a:r>
              <a:rPr lang="de-DE" sz="2000" dirty="0"/>
              <a:t>Einheit		z.B.:	m²</a:t>
            </a:r>
          </a:p>
          <a:p>
            <a:pPr marL="342900" indent="-342900">
              <a:lnSpc>
                <a:spcPct val="150000"/>
              </a:lnSpc>
              <a:buSzPct val="75000"/>
              <a:buFont typeface="Wingdings" panose="05000000000000000000" pitchFamily="2" charset="2"/>
              <a:buChar char="§"/>
            </a:pPr>
            <a:r>
              <a:rPr lang="de-DE" sz="2000" dirty="0"/>
              <a:t>Bezeichnung		z.B.:	Fläche der Wände</a:t>
            </a:r>
          </a:p>
          <a:p>
            <a:pPr marL="342900" indent="-342900">
              <a:lnSpc>
                <a:spcPct val="150000"/>
              </a:lnSpc>
              <a:buSzPct val="75000"/>
              <a:buFont typeface="Wingdings" panose="05000000000000000000" pitchFamily="2" charset="2"/>
              <a:buChar char="§"/>
            </a:pPr>
            <a:r>
              <a:rPr lang="de-DE" sz="2000" dirty="0"/>
              <a:t>Ermittlung		z.B.:	Anteilige Fläche der Innenwände</a:t>
            </a:r>
          </a:p>
          <a:p>
            <a:pPr>
              <a:lnSpc>
                <a:spcPct val="150000"/>
              </a:lnSpc>
              <a:buSzPct val="75000"/>
            </a:pPr>
            <a:endParaRPr lang="de-DE" sz="2000" b="1" dirty="0"/>
          </a:p>
        </p:txBody>
      </p:sp>
      <p:sp>
        <p:nvSpPr>
          <p:cNvPr id="8" name="Rechteck 7">
            <a:hlinkClick r:id="rId3" action="ppaction://hlinksldjump"/>
          </p:cNvPr>
          <p:cNvSpPr/>
          <p:nvPr/>
        </p:nvSpPr>
        <p:spPr>
          <a:xfrm>
            <a:off x="8316416" y="188640"/>
            <a:ext cx="720080" cy="2304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09847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F9B6C40D-9832-47BD-B167-F2D711DCE1C6}" type="slidenum">
              <a:rPr lang="de-DE" smtClean="0"/>
              <a:pPr/>
              <a:t>12</a:t>
            </a:fld>
            <a:endParaRPr lang="de-DE" dirty="0"/>
          </a:p>
        </p:txBody>
      </p:sp>
      <p:sp>
        <p:nvSpPr>
          <p:cNvPr id="5" name="Titel 4"/>
          <p:cNvSpPr>
            <a:spLocks noGrp="1"/>
          </p:cNvSpPr>
          <p:nvPr>
            <p:ph type="title"/>
          </p:nvPr>
        </p:nvSpPr>
        <p:spPr/>
        <p:txBody>
          <a:bodyPr>
            <a:normAutofit/>
          </a:bodyPr>
          <a:lstStyle/>
          <a:p>
            <a:r>
              <a:rPr lang="de-DE" dirty="0"/>
              <a:t>Ermittlungsgrundsätze in der DIN 276</a:t>
            </a:r>
          </a:p>
        </p:txBody>
      </p:sp>
      <p:sp>
        <p:nvSpPr>
          <p:cNvPr id="6" name="Inhaltsplatzhalter 5"/>
          <p:cNvSpPr>
            <a:spLocks noGrp="1"/>
          </p:cNvSpPr>
          <p:nvPr>
            <p:ph idx="1"/>
          </p:nvPr>
        </p:nvSpPr>
        <p:spPr>
          <a:xfrm>
            <a:off x="457200" y="1484784"/>
            <a:ext cx="7715200" cy="4824536"/>
          </a:xfrm>
          <a:prstGeom prst="rect">
            <a:avLst/>
          </a:prstGeom>
        </p:spPr>
        <p:txBody>
          <a:bodyPr numCol="1">
            <a:normAutofit fontScale="92500" lnSpcReduction="20000"/>
          </a:bodyPr>
          <a:lstStyle/>
          <a:p>
            <a:pPr>
              <a:lnSpc>
                <a:spcPct val="150000"/>
              </a:lnSpc>
              <a:buSzPct val="75000"/>
            </a:pPr>
            <a:r>
              <a:rPr lang="de-DE" sz="1800" b="1" dirty="0"/>
              <a:t>Aus E DIN 276:2017, Ziffer 4.1 „Allgemeines“:</a:t>
            </a:r>
          </a:p>
          <a:p>
            <a:pPr>
              <a:lnSpc>
                <a:spcPct val="150000"/>
              </a:lnSpc>
              <a:buSzPct val="75000"/>
            </a:pPr>
            <a:r>
              <a:rPr lang="de-DE" sz="1800" dirty="0"/>
              <a:t>„Ziel und Aufgabe der Kostenplanung ist es, bei einem Bauprojekt </a:t>
            </a:r>
            <a:r>
              <a:rPr lang="de-DE" sz="1800" dirty="0">
                <a:solidFill>
                  <a:srgbClr val="0000FF"/>
                </a:solidFill>
              </a:rPr>
              <a:t>größtmögliche </a:t>
            </a:r>
            <a:r>
              <a:rPr lang="de-DE" sz="1800" dirty="0"/>
              <a:t>Wirtschaftlichkeit, Kostensicherheit und Kostentransparenz herzustellen.“</a:t>
            </a:r>
          </a:p>
          <a:p>
            <a:pPr>
              <a:lnSpc>
                <a:spcPct val="150000"/>
              </a:lnSpc>
              <a:buSzPct val="75000"/>
            </a:pPr>
            <a:endParaRPr lang="de-DE" sz="900" dirty="0"/>
          </a:p>
          <a:p>
            <a:pPr>
              <a:lnSpc>
                <a:spcPct val="150000"/>
              </a:lnSpc>
              <a:buSzPct val="75000"/>
            </a:pPr>
            <a:r>
              <a:rPr lang="de-DE" sz="1800" dirty="0"/>
              <a:t>Zur Herstellung von</a:t>
            </a:r>
          </a:p>
          <a:p>
            <a:pPr marL="285750" indent="-285750">
              <a:lnSpc>
                <a:spcPct val="150000"/>
              </a:lnSpc>
              <a:buSzPct val="75000"/>
              <a:buFont typeface="Wingdings" panose="05000000000000000000" pitchFamily="2" charset="2"/>
              <a:buChar char="§"/>
            </a:pPr>
            <a:r>
              <a:rPr lang="de-DE" sz="1800" b="1" dirty="0"/>
              <a:t>Kostentransparenz, </a:t>
            </a:r>
          </a:p>
          <a:p>
            <a:pPr marL="285750" indent="-285750">
              <a:lnSpc>
                <a:spcPct val="150000"/>
              </a:lnSpc>
              <a:buSzPct val="75000"/>
              <a:buFont typeface="Wingdings" panose="05000000000000000000" pitchFamily="2" charset="2"/>
              <a:buChar char="§"/>
            </a:pPr>
            <a:r>
              <a:rPr lang="de-DE" sz="1800" b="1" dirty="0"/>
              <a:t>Kostenvergleichbarkeit und </a:t>
            </a:r>
          </a:p>
          <a:p>
            <a:pPr marL="285750" indent="-285750">
              <a:lnSpc>
                <a:spcPct val="150000"/>
              </a:lnSpc>
              <a:buSzPct val="75000"/>
              <a:buFont typeface="Wingdings" panose="05000000000000000000" pitchFamily="2" charset="2"/>
              <a:buChar char="§"/>
            </a:pPr>
            <a:r>
              <a:rPr lang="de-DE" sz="1800" b="1" dirty="0"/>
              <a:t>Kostensicherheit </a:t>
            </a:r>
          </a:p>
          <a:p>
            <a:pPr>
              <a:lnSpc>
                <a:spcPct val="150000"/>
              </a:lnSpc>
              <a:buSzPct val="75000"/>
            </a:pPr>
            <a:r>
              <a:rPr lang="de-DE" sz="1800" dirty="0"/>
              <a:t>definiert die DIN 276 über die Kostengliederung und die Ermittlungsstufen hinaus weitere Begriffe, Ermittlungsgrundsätze und notwendige Angaben.</a:t>
            </a:r>
          </a:p>
          <a:p>
            <a:pPr>
              <a:lnSpc>
                <a:spcPct val="150000"/>
              </a:lnSpc>
              <a:buSzPct val="75000"/>
            </a:pPr>
            <a:endParaRPr lang="de-DE" sz="800" dirty="0"/>
          </a:p>
          <a:p>
            <a:pPr>
              <a:lnSpc>
                <a:spcPct val="150000"/>
              </a:lnSpc>
              <a:buSzPct val="75000"/>
            </a:pPr>
            <a:r>
              <a:rPr lang="de-DE" sz="1800" dirty="0"/>
              <a:t>Die Vergleichbarkeit ist wichtig zum Abgleich an Datenbanken und für die Bildung (eigener) neuer Vergleichskennwerte.</a:t>
            </a:r>
          </a:p>
        </p:txBody>
      </p:sp>
      <p:sp>
        <p:nvSpPr>
          <p:cNvPr id="8" name="Rechteck 7">
            <a:hlinkClick r:id="rId3" action="ppaction://hlinksldjump"/>
          </p:cNvPr>
          <p:cNvSpPr/>
          <p:nvPr/>
        </p:nvSpPr>
        <p:spPr>
          <a:xfrm>
            <a:off x="8316416" y="188640"/>
            <a:ext cx="720080" cy="2304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87954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F9B6C40D-9832-47BD-B167-F2D711DCE1C6}" type="slidenum">
              <a:rPr lang="de-DE" smtClean="0"/>
              <a:pPr/>
              <a:t>13</a:t>
            </a:fld>
            <a:endParaRPr lang="de-DE" dirty="0"/>
          </a:p>
        </p:txBody>
      </p:sp>
      <p:sp>
        <p:nvSpPr>
          <p:cNvPr id="5" name="Titel 4"/>
          <p:cNvSpPr>
            <a:spLocks noGrp="1"/>
          </p:cNvSpPr>
          <p:nvPr>
            <p:ph type="title"/>
          </p:nvPr>
        </p:nvSpPr>
        <p:spPr/>
        <p:txBody>
          <a:bodyPr>
            <a:normAutofit/>
          </a:bodyPr>
          <a:lstStyle/>
          <a:p>
            <a:r>
              <a:rPr lang="de-DE" dirty="0"/>
              <a:t>Transparenz gemäß DIN 276</a:t>
            </a:r>
          </a:p>
        </p:txBody>
      </p:sp>
      <p:sp>
        <p:nvSpPr>
          <p:cNvPr id="6" name="Inhaltsplatzhalter 5"/>
          <p:cNvSpPr>
            <a:spLocks noGrp="1"/>
          </p:cNvSpPr>
          <p:nvPr>
            <p:ph idx="1"/>
          </p:nvPr>
        </p:nvSpPr>
        <p:spPr>
          <a:prstGeom prst="rect">
            <a:avLst/>
          </a:prstGeom>
        </p:spPr>
        <p:txBody>
          <a:bodyPr numCol="1">
            <a:normAutofit fontScale="92500" lnSpcReduction="20000"/>
          </a:bodyPr>
          <a:lstStyle/>
          <a:p>
            <a:pPr>
              <a:lnSpc>
                <a:spcPct val="150000"/>
              </a:lnSpc>
              <a:buSzPct val="75000"/>
            </a:pPr>
            <a:r>
              <a:rPr lang="de-DE" sz="1800" b="1" dirty="0"/>
              <a:t>Ziff. 4.2.8 Kostenermittlung bei mehreren Bauwerken oder bei Bauabschnitten</a:t>
            </a:r>
          </a:p>
          <a:p>
            <a:pPr>
              <a:lnSpc>
                <a:spcPct val="150000"/>
              </a:lnSpc>
              <a:buSzPct val="75000"/>
            </a:pPr>
            <a:r>
              <a:rPr lang="de-DE" sz="1800" dirty="0"/>
              <a:t>Besteht ein Bauprojekt aus mehreren Bauwerken oder Abschnitten (z. B. funktional, zeitlich, räumlich oder wirtschaftlich), sind für jedes Bauwerk und für jeden Abschnitt getrennte Kostenermittlungen aufzustellen.</a:t>
            </a:r>
          </a:p>
          <a:p>
            <a:pPr>
              <a:lnSpc>
                <a:spcPct val="150000"/>
              </a:lnSpc>
              <a:buSzPct val="75000"/>
            </a:pPr>
            <a:endParaRPr lang="de-DE" sz="1000" dirty="0"/>
          </a:p>
          <a:p>
            <a:pPr>
              <a:lnSpc>
                <a:spcPct val="150000"/>
              </a:lnSpc>
              <a:buSzPct val="75000"/>
            </a:pPr>
            <a:r>
              <a:rPr lang="de-DE" sz="1800" b="1" dirty="0"/>
              <a:t>Ziff. 4.2.4 Kostenstand:</a:t>
            </a:r>
          </a:p>
          <a:p>
            <a:pPr>
              <a:lnSpc>
                <a:spcPct val="150000"/>
              </a:lnSpc>
              <a:buSzPct val="75000"/>
            </a:pPr>
            <a:r>
              <a:rPr lang="de-DE" sz="1800" dirty="0"/>
              <a:t>Bei Kostenermittlungen ist vom </a:t>
            </a:r>
            <a:r>
              <a:rPr lang="de-DE" sz="1800" b="1" dirty="0"/>
              <a:t>Kostenstand zum Zeitpunkt der Ermittlung </a:t>
            </a:r>
            <a:r>
              <a:rPr lang="de-DE" sz="1800" dirty="0"/>
              <a:t>auszugehen. Dieser Kostenstand ist durch die </a:t>
            </a:r>
            <a:r>
              <a:rPr lang="de-DE" sz="1800" b="1" dirty="0"/>
              <a:t>Angabe des Zeitpunkts</a:t>
            </a:r>
            <a:r>
              <a:rPr lang="de-DE" sz="1800" dirty="0"/>
              <a:t> zu dokumentieren.</a:t>
            </a:r>
            <a:r>
              <a:rPr lang="de-DE" sz="1000" b="1" dirty="0"/>
              <a:t> </a:t>
            </a:r>
          </a:p>
          <a:p>
            <a:pPr>
              <a:lnSpc>
                <a:spcPct val="150000"/>
              </a:lnSpc>
              <a:buSzPct val="75000"/>
            </a:pPr>
            <a:endParaRPr lang="de-DE" sz="1000" b="1" dirty="0"/>
          </a:p>
          <a:p>
            <a:pPr>
              <a:lnSpc>
                <a:spcPct val="150000"/>
              </a:lnSpc>
              <a:buSzPct val="75000"/>
            </a:pPr>
            <a:r>
              <a:rPr lang="de-DE" sz="1800" b="1" dirty="0"/>
              <a:t>Ziff. 4.2.14 Umsatzsteuer:</a:t>
            </a:r>
          </a:p>
          <a:p>
            <a:pPr>
              <a:lnSpc>
                <a:spcPct val="150000"/>
              </a:lnSpc>
              <a:buSzPct val="75000"/>
            </a:pPr>
            <a:r>
              <a:rPr lang="de-DE" sz="1800" dirty="0"/>
              <a:t>[…] In Kostenermittlungen und bei Kostenkennwerten ist </a:t>
            </a:r>
            <a:r>
              <a:rPr lang="de-DE" sz="1800" b="1" dirty="0"/>
              <a:t>immer anzugeben</a:t>
            </a:r>
            <a:r>
              <a:rPr lang="de-DE" sz="1800" dirty="0"/>
              <a:t>, in welcher Form die </a:t>
            </a:r>
            <a:r>
              <a:rPr lang="de-DE" sz="1800" b="1" dirty="0"/>
              <a:t>Umsatzsteuer</a:t>
            </a:r>
            <a:r>
              <a:rPr lang="de-DE" sz="1800" dirty="0"/>
              <a:t> berücksichtigt worden ist.</a:t>
            </a:r>
          </a:p>
        </p:txBody>
      </p:sp>
      <p:sp>
        <p:nvSpPr>
          <p:cNvPr id="8" name="Rechteck 7">
            <a:hlinkClick r:id="rId3" action="ppaction://hlinksldjump"/>
          </p:cNvPr>
          <p:cNvSpPr/>
          <p:nvPr/>
        </p:nvSpPr>
        <p:spPr>
          <a:xfrm>
            <a:off x="8316416" y="188640"/>
            <a:ext cx="720080" cy="2304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58949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F9B6C40D-9832-47BD-B167-F2D711DCE1C6}" type="slidenum">
              <a:rPr lang="de-DE" smtClean="0"/>
              <a:pPr/>
              <a:t>14</a:t>
            </a:fld>
            <a:endParaRPr lang="de-DE" dirty="0"/>
          </a:p>
        </p:txBody>
      </p:sp>
      <p:sp>
        <p:nvSpPr>
          <p:cNvPr id="5" name="Titel 4"/>
          <p:cNvSpPr>
            <a:spLocks noGrp="1"/>
          </p:cNvSpPr>
          <p:nvPr>
            <p:ph type="title"/>
          </p:nvPr>
        </p:nvSpPr>
        <p:spPr/>
        <p:txBody>
          <a:bodyPr>
            <a:normAutofit/>
          </a:bodyPr>
          <a:lstStyle/>
          <a:p>
            <a:r>
              <a:rPr lang="de-DE" dirty="0"/>
              <a:t>Transparenz gemäß DIN 276</a:t>
            </a:r>
          </a:p>
        </p:txBody>
      </p:sp>
      <p:sp>
        <p:nvSpPr>
          <p:cNvPr id="6" name="Inhaltsplatzhalter 5"/>
          <p:cNvSpPr>
            <a:spLocks noGrp="1"/>
          </p:cNvSpPr>
          <p:nvPr>
            <p:ph idx="1"/>
          </p:nvPr>
        </p:nvSpPr>
        <p:spPr>
          <a:prstGeom prst="rect">
            <a:avLst/>
          </a:prstGeom>
        </p:spPr>
        <p:txBody>
          <a:bodyPr numCol="1">
            <a:normAutofit/>
          </a:bodyPr>
          <a:lstStyle/>
          <a:p>
            <a:pPr>
              <a:lnSpc>
                <a:spcPct val="150000"/>
              </a:lnSpc>
              <a:buSzPct val="75000"/>
            </a:pPr>
            <a:r>
              <a:rPr lang="de-DE" sz="1800" b="1" dirty="0"/>
              <a:t>Ziff. 4.2.5 Grundlagen der Kostenermittlung:</a:t>
            </a:r>
          </a:p>
          <a:p>
            <a:pPr>
              <a:lnSpc>
                <a:spcPct val="150000"/>
              </a:lnSpc>
              <a:buSzPct val="75000"/>
            </a:pPr>
            <a:r>
              <a:rPr lang="de-DE" sz="1800" dirty="0"/>
              <a:t>Die der Kostenermittlung </a:t>
            </a:r>
            <a:r>
              <a:rPr lang="de-DE" sz="1800" b="1" dirty="0"/>
              <a:t>zugrunde liegenden Unterlagen </a:t>
            </a:r>
            <a:r>
              <a:rPr lang="de-DE" sz="1800" dirty="0"/>
              <a:t>und Informationen </a:t>
            </a:r>
            <a:r>
              <a:rPr lang="de-DE" sz="1800" b="1" dirty="0"/>
              <a:t>sind anzugeben</a:t>
            </a:r>
          </a:p>
          <a:p>
            <a:pPr>
              <a:lnSpc>
                <a:spcPct val="150000"/>
              </a:lnSpc>
              <a:buSzPct val="75000"/>
            </a:pPr>
            <a:endParaRPr lang="de-DE" sz="1000" b="1" dirty="0"/>
          </a:p>
          <a:p>
            <a:pPr>
              <a:lnSpc>
                <a:spcPct val="150000"/>
              </a:lnSpc>
              <a:buSzPct val="75000"/>
            </a:pPr>
            <a:r>
              <a:rPr lang="de-DE" sz="1800" b="1" dirty="0"/>
              <a:t>Ziff. 4.2.6 Erläuterungen zum Bauprojekt:</a:t>
            </a:r>
          </a:p>
          <a:p>
            <a:pPr>
              <a:lnSpc>
                <a:spcPct val="150000"/>
              </a:lnSpc>
              <a:buSzPct val="75000"/>
            </a:pPr>
            <a:r>
              <a:rPr lang="de-DE" sz="1800" dirty="0">
                <a:solidFill>
                  <a:srgbClr val="0000FF"/>
                </a:solidFill>
              </a:rPr>
              <a:t>Die </a:t>
            </a:r>
            <a:r>
              <a:rPr lang="de-DE" sz="1800" dirty="0"/>
              <a:t>Erläuterungen zum Bauprojekt sind in der Systematik der Kostengliederung zu ordnen.</a:t>
            </a:r>
          </a:p>
          <a:p>
            <a:pPr>
              <a:lnSpc>
                <a:spcPct val="160000"/>
              </a:lnSpc>
              <a:buSzPct val="75000"/>
            </a:pPr>
            <a:endParaRPr lang="de-DE" sz="1000" b="1" dirty="0"/>
          </a:p>
          <a:p>
            <a:pPr>
              <a:lnSpc>
                <a:spcPct val="160000"/>
              </a:lnSpc>
              <a:buSzPct val="75000"/>
            </a:pPr>
            <a:r>
              <a:rPr lang="de-DE" sz="1800" b="1" dirty="0">
                <a:solidFill>
                  <a:srgbClr val="0000FF"/>
                </a:solidFill>
              </a:rPr>
              <a:t>Ziff. 4.2.7 Kostenermittlungsverfahren und Kostenkennwerte </a:t>
            </a:r>
          </a:p>
          <a:p>
            <a:pPr>
              <a:lnSpc>
                <a:spcPct val="150000"/>
              </a:lnSpc>
              <a:buSzPct val="75000"/>
            </a:pPr>
            <a:r>
              <a:rPr lang="de-DE" sz="1800" dirty="0">
                <a:solidFill>
                  <a:srgbClr val="0000FF"/>
                </a:solidFill>
              </a:rPr>
              <a:t>Die bei der Kostenermittlung angewendeten Kostenermittlungsverfahren sowie die </a:t>
            </a:r>
            <a:r>
              <a:rPr lang="de-DE" sz="1800" b="1" dirty="0">
                <a:solidFill>
                  <a:srgbClr val="0000FF"/>
                </a:solidFill>
              </a:rPr>
              <a:t>Quellen der </a:t>
            </a:r>
            <a:r>
              <a:rPr lang="de-DE" sz="1800" dirty="0">
                <a:solidFill>
                  <a:srgbClr val="0000FF"/>
                </a:solidFill>
              </a:rPr>
              <a:t>verwendeten</a:t>
            </a:r>
            <a:r>
              <a:rPr lang="de-DE" sz="1800" b="1" dirty="0">
                <a:solidFill>
                  <a:srgbClr val="0000FF"/>
                </a:solidFill>
              </a:rPr>
              <a:t> Kostenkennwerte</a:t>
            </a:r>
            <a:r>
              <a:rPr lang="de-DE" sz="1800" dirty="0">
                <a:solidFill>
                  <a:srgbClr val="0000FF"/>
                </a:solidFill>
              </a:rPr>
              <a:t> </a:t>
            </a:r>
            <a:r>
              <a:rPr lang="de-DE" sz="1800" b="1" dirty="0">
                <a:solidFill>
                  <a:srgbClr val="0000FF"/>
                </a:solidFill>
              </a:rPr>
              <a:t>sind anzugeben</a:t>
            </a:r>
            <a:r>
              <a:rPr lang="de-DE" sz="1800" dirty="0">
                <a:solidFill>
                  <a:srgbClr val="0000FF"/>
                </a:solidFill>
              </a:rPr>
              <a:t>. </a:t>
            </a:r>
          </a:p>
        </p:txBody>
      </p:sp>
      <p:sp>
        <p:nvSpPr>
          <p:cNvPr id="8" name="Rechteck 7">
            <a:hlinkClick r:id="rId3" action="ppaction://hlinksldjump"/>
          </p:cNvPr>
          <p:cNvSpPr/>
          <p:nvPr/>
        </p:nvSpPr>
        <p:spPr>
          <a:xfrm>
            <a:off x="8316416" y="188640"/>
            <a:ext cx="720080" cy="2304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81750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F9B6C40D-9832-47BD-B167-F2D711DCE1C6}" type="slidenum">
              <a:rPr lang="de-DE" smtClean="0"/>
              <a:pPr/>
              <a:t>15</a:t>
            </a:fld>
            <a:endParaRPr lang="de-DE" dirty="0"/>
          </a:p>
        </p:txBody>
      </p:sp>
      <p:sp>
        <p:nvSpPr>
          <p:cNvPr id="5" name="Titel 4"/>
          <p:cNvSpPr>
            <a:spLocks noGrp="1"/>
          </p:cNvSpPr>
          <p:nvPr>
            <p:ph type="title"/>
          </p:nvPr>
        </p:nvSpPr>
        <p:spPr/>
        <p:txBody>
          <a:bodyPr>
            <a:normAutofit/>
          </a:bodyPr>
          <a:lstStyle/>
          <a:p>
            <a:r>
              <a:rPr lang="de-DE" dirty="0"/>
              <a:t>Vergleichbarkeit gemäß DIN 276</a:t>
            </a:r>
          </a:p>
        </p:txBody>
      </p:sp>
      <p:sp>
        <p:nvSpPr>
          <p:cNvPr id="6" name="Inhaltsplatzhalter 5"/>
          <p:cNvSpPr>
            <a:spLocks noGrp="1"/>
          </p:cNvSpPr>
          <p:nvPr>
            <p:ph idx="1"/>
          </p:nvPr>
        </p:nvSpPr>
        <p:spPr>
          <a:xfrm>
            <a:off x="457200" y="1484784"/>
            <a:ext cx="7715200" cy="4824536"/>
          </a:xfrm>
          <a:prstGeom prst="rect">
            <a:avLst/>
          </a:prstGeom>
        </p:spPr>
        <p:txBody>
          <a:bodyPr numCol="1">
            <a:normAutofit lnSpcReduction="10000"/>
          </a:bodyPr>
          <a:lstStyle/>
          <a:p>
            <a:pPr>
              <a:lnSpc>
                <a:spcPct val="150000"/>
              </a:lnSpc>
              <a:buSzPct val="75000"/>
            </a:pPr>
            <a:r>
              <a:rPr lang="de-DE" sz="1800" b="1" dirty="0"/>
              <a:t>4.2.10 Besondere Kosten</a:t>
            </a:r>
          </a:p>
          <a:p>
            <a:pPr>
              <a:lnSpc>
                <a:spcPct val="150000"/>
              </a:lnSpc>
              <a:buSzPct val="75000"/>
            </a:pPr>
            <a:r>
              <a:rPr lang="de-DE" sz="1800" dirty="0"/>
              <a:t>Kosten, die durch </a:t>
            </a:r>
            <a:r>
              <a:rPr lang="de-DE" sz="1800" b="1" dirty="0"/>
              <a:t>außergewöhnliche Bedingungen </a:t>
            </a:r>
            <a:r>
              <a:rPr lang="de-DE" sz="1800" dirty="0"/>
              <a:t>des Standortes (z.B. Gelände, Baugrund, Umgebung), durch </a:t>
            </a:r>
            <a:r>
              <a:rPr lang="de-DE" sz="1800" b="1" dirty="0"/>
              <a:t>besondere Umstände </a:t>
            </a:r>
            <a:r>
              <a:rPr lang="de-DE" sz="1800" dirty="0"/>
              <a:t>des Bauprojekts oder durch Forderungen </a:t>
            </a:r>
            <a:r>
              <a:rPr lang="de-DE" sz="1800" b="1" dirty="0"/>
              <a:t>außerhalb der Zweckbestimmung </a:t>
            </a:r>
            <a:r>
              <a:rPr lang="de-DE" sz="1800" dirty="0"/>
              <a:t>des Bauwerks verursacht werden, sind diese Kosten bei den betreffenden Kostengruppen zuzurechnen, aber </a:t>
            </a:r>
            <a:r>
              <a:rPr lang="de-DE" sz="1800" b="1" dirty="0"/>
              <a:t>gesondert auszuweisen</a:t>
            </a:r>
            <a:r>
              <a:rPr lang="de-DE" sz="1800" dirty="0"/>
              <a:t>.</a:t>
            </a:r>
          </a:p>
          <a:p>
            <a:pPr>
              <a:lnSpc>
                <a:spcPct val="150000"/>
              </a:lnSpc>
              <a:buSzPct val="75000"/>
            </a:pPr>
            <a:endParaRPr lang="de-DE" sz="1000" dirty="0"/>
          </a:p>
          <a:p>
            <a:pPr>
              <a:lnSpc>
                <a:spcPct val="150000"/>
              </a:lnSpc>
              <a:buSzPct val="75000"/>
            </a:pPr>
            <a:r>
              <a:rPr lang="de-DE" sz="1800" b="1" dirty="0"/>
              <a:t>4.2.11 </a:t>
            </a:r>
            <a:r>
              <a:rPr lang="de-DE" sz="1800" b="1" dirty="0">
                <a:solidFill>
                  <a:srgbClr val="0000FF"/>
                </a:solidFill>
              </a:rPr>
              <a:t>Beigestellte Güter </a:t>
            </a:r>
            <a:r>
              <a:rPr lang="de-DE" sz="1800" b="1" dirty="0"/>
              <a:t>und Eigenleistungen</a:t>
            </a:r>
          </a:p>
          <a:p>
            <a:pPr>
              <a:lnSpc>
                <a:spcPct val="150000"/>
              </a:lnSpc>
              <a:buSzPct val="75000"/>
            </a:pPr>
            <a:r>
              <a:rPr lang="de-DE" sz="1800" dirty="0"/>
              <a:t>Die Werte von beigestellten Gütern und Eigenleistungen sind an den betreffenden Stellen der Kostengliederung zuzurechnen, aber </a:t>
            </a:r>
            <a:r>
              <a:rPr lang="de-DE" sz="1800" b="1" dirty="0"/>
              <a:t>gesondert auszuweisen</a:t>
            </a:r>
            <a:r>
              <a:rPr lang="de-DE" sz="1800" dirty="0"/>
              <a:t>. Dafür sind die </a:t>
            </a:r>
            <a:r>
              <a:rPr lang="de-DE" sz="1800" b="1" dirty="0"/>
              <a:t>Kosten</a:t>
            </a:r>
            <a:r>
              <a:rPr lang="de-DE" sz="1800" dirty="0"/>
              <a:t> einzusetzen, </a:t>
            </a:r>
            <a:r>
              <a:rPr lang="de-DE" sz="1800" b="1" dirty="0"/>
              <a:t>die für entsprechende Unternehmerleistungen entstehen würden</a:t>
            </a:r>
            <a:r>
              <a:rPr lang="de-DE" sz="1800" dirty="0"/>
              <a:t>.</a:t>
            </a:r>
          </a:p>
        </p:txBody>
      </p:sp>
      <p:sp>
        <p:nvSpPr>
          <p:cNvPr id="8" name="Rechteck 7">
            <a:hlinkClick r:id="rId3" action="ppaction://hlinksldjump"/>
          </p:cNvPr>
          <p:cNvSpPr/>
          <p:nvPr/>
        </p:nvSpPr>
        <p:spPr>
          <a:xfrm>
            <a:off x="8316416" y="188640"/>
            <a:ext cx="720080" cy="2304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34657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F9B6C40D-9832-47BD-B167-F2D711DCE1C6}" type="slidenum">
              <a:rPr lang="de-DE" smtClean="0"/>
              <a:pPr/>
              <a:t>16</a:t>
            </a:fld>
            <a:endParaRPr lang="de-DE" dirty="0"/>
          </a:p>
        </p:txBody>
      </p:sp>
      <p:sp>
        <p:nvSpPr>
          <p:cNvPr id="5" name="Titel 4"/>
          <p:cNvSpPr>
            <a:spLocks noGrp="1"/>
          </p:cNvSpPr>
          <p:nvPr>
            <p:ph type="title"/>
          </p:nvPr>
        </p:nvSpPr>
        <p:spPr/>
        <p:txBody>
          <a:bodyPr>
            <a:normAutofit/>
          </a:bodyPr>
          <a:lstStyle/>
          <a:p>
            <a:r>
              <a:rPr lang="de-DE" dirty="0"/>
              <a:t>Kostensicherheit nach DIN 276</a:t>
            </a:r>
          </a:p>
        </p:txBody>
      </p:sp>
      <p:sp>
        <p:nvSpPr>
          <p:cNvPr id="6" name="Inhaltsplatzhalter 5"/>
          <p:cNvSpPr>
            <a:spLocks noGrp="1"/>
          </p:cNvSpPr>
          <p:nvPr>
            <p:ph idx="1"/>
          </p:nvPr>
        </p:nvSpPr>
        <p:spPr>
          <a:prstGeom prst="rect">
            <a:avLst/>
          </a:prstGeom>
        </p:spPr>
        <p:txBody>
          <a:bodyPr numCol="1">
            <a:normAutofit lnSpcReduction="10000"/>
          </a:bodyPr>
          <a:lstStyle/>
          <a:p>
            <a:pPr>
              <a:lnSpc>
                <a:spcPct val="150000"/>
              </a:lnSpc>
              <a:buSzPct val="75000"/>
            </a:pPr>
            <a:r>
              <a:rPr lang="de-DE" sz="1800" b="1" dirty="0"/>
              <a:t>Ziff. 4.2.3 Vollständigkeit:</a:t>
            </a:r>
          </a:p>
          <a:p>
            <a:pPr>
              <a:lnSpc>
                <a:spcPct val="150000"/>
              </a:lnSpc>
              <a:buSzPct val="75000"/>
            </a:pPr>
            <a:r>
              <a:rPr lang="de-DE" sz="1800" dirty="0"/>
              <a:t>Die Gesamtkosten sind vollständig zu erfassen und zu dokumentieren. </a:t>
            </a:r>
            <a:r>
              <a:rPr lang="de-DE" sz="1800" dirty="0">
                <a:solidFill>
                  <a:srgbClr val="0000FF"/>
                </a:solidFill>
              </a:rPr>
              <a:t>Können Teile der Gesamtkosten </a:t>
            </a:r>
            <a:r>
              <a:rPr lang="de-DE" sz="1800" b="1" dirty="0">
                <a:solidFill>
                  <a:srgbClr val="0000FF"/>
                </a:solidFill>
              </a:rPr>
              <a:t>nicht erfasst </a:t>
            </a:r>
            <a:r>
              <a:rPr lang="de-DE" sz="1800" dirty="0">
                <a:solidFill>
                  <a:srgbClr val="0000FF"/>
                </a:solidFill>
              </a:rPr>
              <a:t>oder dokumentiert werden, ist dies anzugeben und </a:t>
            </a:r>
            <a:r>
              <a:rPr lang="de-DE" sz="1800" b="1" dirty="0">
                <a:solidFill>
                  <a:srgbClr val="0000FF"/>
                </a:solidFill>
              </a:rPr>
              <a:t>an der jeweiligen Stelle kenntlich zu machen</a:t>
            </a:r>
            <a:r>
              <a:rPr lang="de-DE" sz="1800" dirty="0">
                <a:solidFill>
                  <a:srgbClr val="0000FF"/>
                </a:solidFill>
              </a:rPr>
              <a:t>.</a:t>
            </a:r>
          </a:p>
          <a:p>
            <a:pPr>
              <a:lnSpc>
                <a:spcPct val="150000"/>
              </a:lnSpc>
              <a:buSzPct val="75000"/>
            </a:pPr>
            <a:endParaRPr lang="de-DE" sz="1000" b="1" dirty="0"/>
          </a:p>
          <a:p>
            <a:pPr>
              <a:lnSpc>
                <a:spcPct val="150000"/>
              </a:lnSpc>
              <a:buSzPct val="75000"/>
            </a:pPr>
            <a:r>
              <a:rPr lang="de-DE" sz="1800" b="1" dirty="0">
                <a:solidFill>
                  <a:srgbClr val="0000FF"/>
                </a:solidFill>
              </a:rPr>
              <a:t>Ziff. 4.2.12 Prognostizierte Kosten </a:t>
            </a:r>
          </a:p>
          <a:p>
            <a:pPr>
              <a:lnSpc>
                <a:spcPct val="150000"/>
              </a:lnSpc>
              <a:buSzPct val="75000"/>
            </a:pPr>
            <a:r>
              <a:rPr lang="de-DE" sz="1800" dirty="0"/>
              <a:t>Kosten, die auf den Zeitpunkt der Kostenfeststellung </a:t>
            </a:r>
            <a:r>
              <a:rPr lang="de-DE" sz="1800" b="1" dirty="0"/>
              <a:t>prognostiziert</a:t>
            </a:r>
            <a:r>
              <a:rPr lang="de-DE" sz="1800" dirty="0"/>
              <a:t> werden, sind an den betreffenden Stellen der Kostengliederung </a:t>
            </a:r>
            <a:r>
              <a:rPr lang="de-DE" sz="1800" b="1" dirty="0"/>
              <a:t>gesondert auszuweisen</a:t>
            </a:r>
            <a:r>
              <a:rPr lang="de-DE" sz="1800" dirty="0">
                <a:solidFill>
                  <a:srgbClr val="0000FF"/>
                </a:solidFill>
              </a:rPr>
              <a:t>. Dabei sind die der Prognose </a:t>
            </a:r>
            <a:r>
              <a:rPr lang="de-DE" sz="1800" b="1" dirty="0">
                <a:solidFill>
                  <a:srgbClr val="0000FF"/>
                </a:solidFill>
              </a:rPr>
              <a:t>zugrunde liegenden Annahmen anzugeben</a:t>
            </a:r>
            <a:r>
              <a:rPr lang="de-DE" sz="1800" dirty="0">
                <a:solidFill>
                  <a:srgbClr val="0000FF"/>
                </a:solidFill>
              </a:rPr>
              <a:t>. Die Ermittlung der prognostizierten Kosten und deren Zurechnung zu den Kostengruppen bzw. zu den Gesamtkosten richten sich nach den projektbezogenen Vorgaben.</a:t>
            </a:r>
          </a:p>
        </p:txBody>
      </p:sp>
      <p:sp>
        <p:nvSpPr>
          <p:cNvPr id="8" name="Rechteck 7">
            <a:hlinkClick r:id="rId3" action="ppaction://hlinksldjump"/>
          </p:cNvPr>
          <p:cNvSpPr/>
          <p:nvPr/>
        </p:nvSpPr>
        <p:spPr>
          <a:xfrm>
            <a:off x="8316416" y="188640"/>
            <a:ext cx="720080" cy="2304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40197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F9B6C40D-9832-47BD-B167-F2D711DCE1C6}" type="slidenum">
              <a:rPr lang="de-DE" smtClean="0"/>
              <a:pPr/>
              <a:t>17</a:t>
            </a:fld>
            <a:endParaRPr lang="de-DE" dirty="0"/>
          </a:p>
        </p:txBody>
      </p:sp>
      <p:sp>
        <p:nvSpPr>
          <p:cNvPr id="5" name="Titel 4"/>
          <p:cNvSpPr>
            <a:spLocks noGrp="1"/>
          </p:cNvSpPr>
          <p:nvPr>
            <p:ph type="title"/>
          </p:nvPr>
        </p:nvSpPr>
        <p:spPr/>
        <p:txBody>
          <a:bodyPr>
            <a:normAutofit/>
          </a:bodyPr>
          <a:lstStyle/>
          <a:p>
            <a:r>
              <a:rPr lang="de-DE" dirty="0"/>
              <a:t>Kostensicherheit nach DIN 276</a:t>
            </a:r>
          </a:p>
        </p:txBody>
      </p:sp>
      <p:sp>
        <p:nvSpPr>
          <p:cNvPr id="6" name="Inhaltsplatzhalter 5"/>
          <p:cNvSpPr>
            <a:spLocks noGrp="1"/>
          </p:cNvSpPr>
          <p:nvPr>
            <p:ph idx="1"/>
          </p:nvPr>
        </p:nvSpPr>
        <p:spPr>
          <a:xfrm>
            <a:off x="457200" y="1484784"/>
            <a:ext cx="7715200" cy="4824536"/>
          </a:xfrm>
          <a:prstGeom prst="rect">
            <a:avLst/>
          </a:prstGeom>
        </p:spPr>
        <p:txBody>
          <a:bodyPr numCol="1">
            <a:normAutofit/>
          </a:bodyPr>
          <a:lstStyle/>
          <a:p>
            <a:pPr>
              <a:lnSpc>
                <a:spcPct val="150000"/>
              </a:lnSpc>
              <a:buSzPct val="75000"/>
            </a:pPr>
            <a:r>
              <a:rPr lang="de-DE" sz="1800" b="1" dirty="0">
                <a:solidFill>
                  <a:srgbClr val="0000FF"/>
                </a:solidFill>
              </a:rPr>
              <a:t>4.2.13 Risikobedingte Kosten</a:t>
            </a:r>
          </a:p>
          <a:p>
            <a:pPr>
              <a:lnSpc>
                <a:spcPct val="150000"/>
              </a:lnSpc>
              <a:buSzPct val="75000"/>
            </a:pPr>
            <a:r>
              <a:rPr lang="de-DE" sz="1800" dirty="0">
                <a:solidFill>
                  <a:srgbClr val="0000FF"/>
                </a:solidFill>
              </a:rPr>
              <a:t>Kosten, die durch </a:t>
            </a:r>
            <a:r>
              <a:rPr lang="de-DE" sz="1800" b="1" dirty="0">
                <a:solidFill>
                  <a:srgbClr val="0000FF"/>
                </a:solidFill>
              </a:rPr>
              <a:t>Risiken</a:t>
            </a:r>
            <a:r>
              <a:rPr lang="de-DE" sz="1800" dirty="0">
                <a:solidFill>
                  <a:srgbClr val="0000FF"/>
                </a:solidFill>
              </a:rPr>
              <a:t> aufgrund von Unsicherheiten und Unwägbarkeiten drohen, </a:t>
            </a:r>
            <a:r>
              <a:rPr lang="de-DE" sz="1800" b="1" dirty="0">
                <a:solidFill>
                  <a:srgbClr val="0000FF"/>
                </a:solidFill>
              </a:rPr>
              <a:t>sind</a:t>
            </a:r>
            <a:r>
              <a:rPr lang="de-DE" sz="1800" dirty="0">
                <a:solidFill>
                  <a:srgbClr val="0000FF"/>
                </a:solidFill>
              </a:rPr>
              <a:t> an den betreffenden Stellen der Kostengliederung </a:t>
            </a:r>
            <a:r>
              <a:rPr lang="de-DE" sz="1800" b="1" dirty="0">
                <a:solidFill>
                  <a:srgbClr val="0000FF"/>
                </a:solidFill>
              </a:rPr>
              <a:t>gesondert auszuweisen</a:t>
            </a:r>
            <a:r>
              <a:rPr lang="de-DE" sz="1800" dirty="0">
                <a:solidFill>
                  <a:srgbClr val="0000FF"/>
                </a:solidFill>
              </a:rPr>
              <a:t>. Die Ermittlung der Risikokosten und deren Zurechnung zu den Kostengruppen bzw. zu den Gesamtkosten richten sich nach den Vorgaben des projektbezogenen Risikomanagements.</a:t>
            </a:r>
          </a:p>
          <a:p>
            <a:pPr>
              <a:lnSpc>
                <a:spcPct val="150000"/>
              </a:lnSpc>
              <a:buSzPct val="75000"/>
            </a:pPr>
            <a:endParaRPr lang="de-DE" sz="1000" dirty="0">
              <a:solidFill>
                <a:srgbClr val="0000FF"/>
              </a:solidFill>
            </a:endParaRPr>
          </a:p>
          <a:p>
            <a:pPr>
              <a:lnSpc>
                <a:spcPct val="150000"/>
              </a:lnSpc>
              <a:buSzPct val="75000"/>
            </a:pPr>
            <a:r>
              <a:rPr lang="de-DE" sz="1400" b="1" dirty="0"/>
              <a:t>DIN 276-1:2008-12: Ziff. 3.3.9 Kostenrisiken</a:t>
            </a:r>
          </a:p>
          <a:p>
            <a:pPr>
              <a:lnSpc>
                <a:spcPct val="150000"/>
              </a:lnSpc>
              <a:buSzPct val="75000"/>
            </a:pPr>
            <a:r>
              <a:rPr lang="de-DE" sz="1400" dirty="0"/>
              <a:t>In Kostenermittlungen </a:t>
            </a:r>
            <a:r>
              <a:rPr lang="de-DE" sz="1400" b="1" dirty="0"/>
              <a:t>sollten</a:t>
            </a:r>
            <a:r>
              <a:rPr lang="de-DE" sz="1400" dirty="0"/>
              <a:t> vorhersehbare Kostenrisiken nach ihrer Art, ihrem Umfang und ihrer </a:t>
            </a:r>
            <a:r>
              <a:rPr lang="de-DE" sz="1400" b="1" dirty="0"/>
              <a:t>Eintrittswahrscheinlichkeit</a:t>
            </a:r>
            <a:r>
              <a:rPr lang="de-DE" sz="1400" dirty="0"/>
              <a:t> benannt werden. Es </a:t>
            </a:r>
            <a:r>
              <a:rPr lang="de-DE" sz="1400" b="1" dirty="0"/>
              <a:t>sollten</a:t>
            </a:r>
            <a:r>
              <a:rPr lang="de-DE" sz="1400" dirty="0"/>
              <a:t> geeignete Maßnahmen zur Reduzierung, Vermeidung, Überwälzung und Steuerung von Kostenrisiken aufgezeigt werden.</a:t>
            </a:r>
          </a:p>
        </p:txBody>
      </p:sp>
      <p:sp>
        <p:nvSpPr>
          <p:cNvPr id="8" name="Rechteck 7">
            <a:hlinkClick r:id="rId3" action="ppaction://hlinksldjump"/>
          </p:cNvPr>
          <p:cNvSpPr/>
          <p:nvPr/>
        </p:nvSpPr>
        <p:spPr>
          <a:xfrm>
            <a:off x="8316416" y="188640"/>
            <a:ext cx="720080" cy="2304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48366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F9B6C40D-9832-47BD-B167-F2D711DCE1C6}" type="slidenum">
              <a:rPr lang="de-DE" smtClean="0"/>
              <a:pPr/>
              <a:t>18</a:t>
            </a:fld>
            <a:endParaRPr lang="de-DE" dirty="0"/>
          </a:p>
        </p:txBody>
      </p:sp>
      <p:sp>
        <p:nvSpPr>
          <p:cNvPr id="6" name="Inhaltsplatzhalter 5"/>
          <p:cNvSpPr>
            <a:spLocks noGrp="1"/>
          </p:cNvSpPr>
          <p:nvPr>
            <p:ph idx="1"/>
          </p:nvPr>
        </p:nvSpPr>
        <p:spPr>
          <a:prstGeom prst="rect">
            <a:avLst/>
          </a:prstGeom>
        </p:spPr>
        <p:txBody>
          <a:bodyPr numCol="1">
            <a:normAutofit/>
          </a:bodyPr>
          <a:lstStyle/>
          <a:p>
            <a:pPr>
              <a:lnSpc>
                <a:spcPct val="150000"/>
              </a:lnSpc>
              <a:buSzPct val="75000"/>
            </a:pPr>
            <a:r>
              <a:rPr lang="de-DE" sz="2000" dirty="0"/>
              <a:t>Die DIN 276 normiert die Kostenermittlung und –</a:t>
            </a:r>
            <a:r>
              <a:rPr lang="de-DE" sz="2000" dirty="0" err="1"/>
              <a:t>verfolgung</a:t>
            </a:r>
            <a:r>
              <a:rPr lang="de-DE" sz="2000" dirty="0"/>
              <a:t> in verschiedenen Präzisionsstufen.</a:t>
            </a:r>
          </a:p>
          <a:p>
            <a:pPr>
              <a:lnSpc>
                <a:spcPct val="150000"/>
              </a:lnSpc>
              <a:buSzPct val="75000"/>
            </a:pPr>
            <a:endParaRPr lang="de-DE" sz="1000" dirty="0"/>
          </a:p>
          <a:p>
            <a:pPr>
              <a:lnSpc>
                <a:spcPct val="150000"/>
              </a:lnSpc>
              <a:buSzPct val="75000"/>
            </a:pPr>
            <a:r>
              <a:rPr lang="de-DE" sz="2000" dirty="0"/>
              <a:t>Sie berücksichtigt</a:t>
            </a:r>
          </a:p>
          <a:p>
            <a:pPr marL="342900" indent="-342900">
              <a:lnSpc>
                <a:spcPct val="150000"/>
              </a:lnSpc>
              <a:buSzPct val="75000"/>
              <a:buFont typeface="Wingdings" panose="05000000000000000000" pitchFamily="2" charset="2"/>
              <a:buChar char="§"/>
            </a:pPr>
            <a:r>
              <a:rPr lang="de-DE" sz="2000" dirty="0"/>
              <a:t>in Ebenen der Kostengliederung den erreichten Detailgrad der Planung</a:t>
            </a:r>
          </a:p>
          <a:p>
            <a:pPr marL="342900" indent="-342900">
              <a:lnSpc>
                <a:spcPct val="150000"/>
              </a:lnSpc>
              <a:buSzPct val="75000"/>
              <a:buFont typeface="Wingdings" panose="05000000000000000000" pitchFamily="2" charset="2"/>
              <a:buChar char="§"/>
            </a:pPr>
            <a:r>
              <a:rPr lang="de-DE" sz="2000" dirty="0"/>
              <a:t>in Kostenermittlungsstufen die anstehenden Entscheidungen und zur Verfügung stehenden Grundlagen</a:t>
            </a:r>
          </a:p>
          <a:p>
            <a:pPr marL="342900" indent="-342900">
              <a:lnSpc>
                <a:spcPct val="150000"/>
              </a:lnSpc>
              <a:buSzPct val="75000"/>
              <a:buFont typeface="Wingdings" panose="05000000000000000000" pitchFamily="2" charset="2"/>
              <a:buChar char="§"/>
            </a:pPr>
            <a:endParaRPr lang="de-DE" sz="2000" dirty="0"/>
          </a:p>
          <a:p>
            <a:pPr>
              <a:lnSpc>
                <a:spcPct val="150000"/>
              </a:lnSpc>
              <a:buSzPct val="75000"/>
            </a:pPr>
            <a:r>
              <a:rPr lang="de-DE" sz="2000" dirty="0"/>
              <a:t>Sie definiert zudem Begriffe und Mindeststandards</a:t>
            </a:r>
          </a:p>
        </p:txBody>
      </p:sp>
      <p:sp>
        <p:nvSpPr>
          <p:cNvPr id="8" name="Rechteck 7">
            <a:hlinkClick r:id="rId3" action="ppaction://hlinksldjump"/>
          </p:cNvPr>
          <p:cNvSpPr/>
          <p:nvPr/>
        </p:nvSpPr>
        <p:spPr>
          <a:xfrm>
            <a:off x="8316416" y="188640"/>
            <a:ext cx="720080" cy="2304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itel 4">
            <a:extLst>
              <a:ext uri="{FF2B5EF4-FFF2-40B4-BE49-F238E27FC236}">
                <a16:creationId xmlns:a16="http://schemas.microsoft.com/office/drawing/2014/main" id="{96772063-2189-4604-A751-48A758675075}"/>
              </a:ext>
            </a:extLst>
          </p:cNvPr>
          <p:cNvSpPr>
            <a:spLocks noGrp="1"/>
          </p:cNvSpPr>
          <p:nvPr>
            <p:ph type="title"/>
          </p:nvPr>
        </p:nvSpPr>
        <p:spPr>
          <a:xfrm>
            <a:off x="457200" y="332656"/>
            <a:ext cx="7715200" cy="1044116"/>
          </a:xfrm>
        </p:spPr>
        <p:txBody>
          <a:bodyPr>
            <a:normAutofit/>
          </a:bodyPr>
          <a:lstStyle/>
          <a:p>
            <a:r>
              <a:rPr lang="de-DE" dirty="0"/>
              <a:t>Überarbeitung der Ermittlungsstufen</a:t>
            </a:r>
          </a:p>
        </p:txBody>
      </p:sp>
    </p:spTree>
    <p:extLst>
      <p:ext uri="{BB962C8B-B14F-4D97-AF65-F5344CB8AC3E}">
        <p14:creationId xmlns:p14="http://schemas.microsoft.com/office/powerpoint/2010/main" val="2504837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F9B6C40D-9832-47BD-B167-F2D711DCE1C6}" type="slidenum">
              <a:rPr lang="de-DE" smtClean="0"/>
              <a:pPr/>
              <a:t>19</a:t>
            </a:fld>
            <a:endParaRPr lang="de-DE" dirty="0"/>
          </a:p>
        </p:txBody>
      </p:sp>
      <p:sp>
        <p:nvSpPr>
          <p:cNvPr id="5" name="Titel 4"/>
          <p:cNvSpPr>
            <a:spLocks noGrp="1"/>
          </p:cNvSpPr>
          <p:nvPr>
            <p:ph type="title"/>
          </p:nvPr>
        </p:nvSpPr>
        <p:spPr/>
        <p:txBody>
          <a:bodyPr>
            <a:normAutofit/>
          </a:bodyPr>
          <a:lstStyle/>
          <a:p>
            <a:r>
              <a:rPr lang="de-DE" dirty="0"/>
              <a:t>Prinzip der Kostengliederung – 1. Ebene</a:t>
            </a:r>
          </a:p>
        </p:txBody>
      </p:sp>
      <p:sp>
        <p:nvSpPr>
          <p:cNvPr id="8" name="Rechteck 7">
            <a:hlinkClick r:id="rId3" action="ppaction://hlinksldjump"/>
          </p:cNvPr>
          <p:cNvSpPr/>
          <p:nvPr/>
        </p:nvSpPr>
        <p:spPr>
          <a:xfrm>
            <a:off x="8316416" y="188640"/>
            <a:ext cx="720080" cy="2304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Inhaltsplatzhalter 5">
            <a:extLst>
              <a:ext uri="{FF2B5EF4-FFF2-40B4-BE49-F238E27FC236}">
                <a16:creationId xmlns:a16="http://schemas.microsoft.com/office/drawing/2014/main" id="{3B445416-0C31-4ABA-8808-076F56E5B36F}"/>
              </a:ext>
            </a:extLst>
          </p:cNvPr>
          <p:cNvSpPr>
            <a:spLocks noGrp="1"/>
          </p:cNvSpPr>
          <p:nvPr>
            <p:ph idx="1"/>
          </p:nvPr>
        </p:nvSpPr>
        <p:spPr>
          <a:xfrm>
            <a:off x="457200" y="1484784"/>
            <a:ext cx="7715200" cy="4824536"/>
          </a:xfrm>
          <a:prstGeom prst="rect">
            <a:avLst/>
          </a:prstGeom>
        </p:spPr>
        <p:txBody>
          <a:bodyPr numCol="1">
            <a:normAutofit/>
          </a:bodyPr>
          <a:lstStyle/>
          <a:p>
            <a:pPr>
              <a:lnSpc>
                <a:spcPct val="150000"/>
              </a:lnSpc>
              <a:buSzPct val="75000"/>
            </a:pPr>
            <a:r>
              <a:rPr lang="de-DE" sz="2000" dirty="0"/>
              <a:t> </a:t>
            </a:r>
          </a:p>
          <a:p>
            <a:pPr>
              <a:lnSpc>
                <a:spcPct val="150000"/>
              </a:lnSpc>
              <a:buSzPct val="75000"/>
            </a:pPr>
            <a:r>
              <a:rPr lang="de-DE" sz="1400" dirty="0"/>
              <a:t>DIN 276:2008			</a:t>
            </a:r>
            <a:r>
              <a:rPr lang="de-DE" sz="1400" b="1" dirty="0"/>
              <a:t>E DIN 276:2017</a:t>
            </a:r>
          </a:p>
          <a:p>
            <a:pPr>
              <a:lnSpc>
                <a:spcPct val="150000"/>
              </a:lnSpc>
              <a:buSzPct val="75000"/>
            </a:pPr>
            <a:endParaRPr lang="de-DE" sz="1000" b="1" dirty="0"/>
          </a:p>
          <a:p>
            <a:pPr>
              <a:lnSpc>
                <a:spcPct val="150000"/>
              </a:lnSpc>
              <a:buSzPct val="75000"/>
            </a:pPr>
            <a:r>
              <a:rPr lang="de-DE" sz="1400" dirty="0"/>
              <a:t>100  Grundstück			</a:t>
            </a:r>
            <a:r>
              <a:rPr lang="de-DE" sz="1400" b="1" dirty="0"/>
              <a:t>100  Grundstück</a:t>
            </a:r>
          </a:p>
          <a:p>
            <a:pPr>
              <a:lnSpc>
                <a:spcPct val="150000"/>
              </a:lnSpc>
              <a:buSzPct val="75000"/>
            </a:pPr>
            <a:r>
              <a:rPr lang="de-DE" sz="1400" dirty="0"/>
              <a:t>200  Herrichten und Erschließen		</a:t>
            </a:r>
            <a:r>
              <a:rPr lang="de-DE" sz="1400" b="1" dirty="0"/>
              <a:t>200  </a:t>
            </a:r>
            <a:r>
              <a:rPr lang="de-DE" sz="1400" b="1" dirty="0">
                <a:solidFill>
                  <a:srgbClr val="0000FF"/>
                </a:solidFill>
              </a:rPr>
              <a:t>Vorbereitende Maßnahmen</a:t>
            </a:r>
          </a:p>
          <a:p>
            <a:pPr>
              <a:lnSpc>
                <a:spcPct val="150000"/>
              </a:lnSpc>
              <a:buSzPct val="75000"/>
            </a:pPr>
            <a:r>
              <a:rPr lang="de-DE" sz="1400" dirty="0"/>
              <a:t>300  Bauwerk - Baukonstruktionen</a:t>
            </a:r>
            <a:r>
              <a:rPr lang="de-DE" sz="1400" b="1" dirty="0"/>
              <a:t>		300  Bauwerk - Baukonstruktionen</a:t>
            </a:r>
          </a:p>
          <a:p>
            <a:pPr>
              <a:lnSpc>
                <a:spcPct val="150000"/>
              </a:lnSpc>
              <a:buSzPct val="75000"/>
            </a:pPr>
            <a:r>
              <a:rPr lang="de-DE" sz="1400" dirty="0"/>
              <a:t>400  Bauwerk - Technische Anlagen	</a:t>
            </a:r>
            <a:r>
              <a:rPr lang="de-DE" sz="1400" b="1" dirty="0"/>
              <a:t>400  Bauwerk - Technische Anlagen</a:t>
            </a:r>
          </a:p>
          <a:p>
            <a:pPr>
              <a:lnSpc>
                <a:spcPct val="150000"/>
              </a:lnSpc>
              <a:buSzPct val="75000"/>
            </a:pPr>
            <a:r>
              <a:rPr lang="de-DE" sz="1400" dirty="0"/>
              <a:t>500  Außenanlagen </a:t>
            </a:r>
            <a:r>
              <a:rPr lang="de-DE" sz="1400" b="1" dirty="0"/>
              <a:t>			500  Außenanlagen</a:t>
            </a:r>
          </a:p>
          <a:p>
            <a:pPr>
              <a:lnSpc>
                <a:spcPct val="150000"/>
              </a:lnSpc>
              <a:buSzPct val="75000"/>
            </a:pPr>
            <a:r>
              <a:rPr lang="de-DE" sz="1400" dirty="0"/>
              <a:t>600  Ausstattung und Kunstwerke 	</a:t>
            </a:r>
            <a:r>
              <a:rPr lang="de-DE" sz="1400" b="1" dirty="0"/>
              <a:t>	600  Ausstattung und Kunstwerke</a:t>
            </a:r>
          </a:p>
          <a:p>
            <a:pPr>
              <a:lnSpc>
                <a:spcPct val="150000"/>
              </a:lnSpc>
              <a:buSzPct val="75000"/>
            </a:pPr>
            <a:r>
              <a:rPr lang="de-DE" sz="1400" dirty="0"/>
              <a:t>700  Baunebenkosten </a:t>
            </a:r>
            <a:r>
              <a:rPr lang="de-DE" sz="1400" b="1" dirty="0"/>
              <a:t>			700  Baunebenkosten</a:t>
            </a:r>
          </a:p>
          <a:p>
            <a:pPr>
              <a:lnSpc>
                <a:spcPct val="150000"/>
              </a:lnSpc>
              <a:buSzPct val="75000"/>
            </a:pPr>
            <a:r>
              <a:rPr lang="de-DE" sz="1400" b="1" dirty="0"/>
              <a:t>				</a:t>
            </a:r>
            <a:r>
              <a:rPr lang="de-DE" sz="1400" b="1" dirty="0">
                <a:solidFill>
                  <a:srgbClr val="0000FF"/>
                </a:solidFill>
              </a:rPr>
              <a:t>800  Finanzierung</a:t>
            </a:r>
            <a:endParaRPr lang="de-DE" sz="2000" b="1" dirty="0"/>
          </a:p>
        </p:txBody>
      </p:sp>
    </p:spTree>
    <p:extLst>
      <p:ext uri="{BB962C8B-B14F-4D97-AF65-F5344CB8AC3E}">
        <p14:creationId xmlns:p14="http://schemas.microsoft.com/office/powerpoint/2010/main" val="2675859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F9B6C40D-9832-47BD-B167-F2D711DCE1C6}" type="slidenum">
              <a:rPr lang="de-DE" smtClean="0"/>
              <a:pPr/>
              <a:t>2</a:t>
            </a:fld>
            <a:endParaRPr lang="de-DE" dirty="0"/>
          </a:p>
        </p:txBody>
      </p:sp>
      <p:sp>
        <p:nvSpPr>
          <p:cNvPr id="5" name="Titel 4"/>
          <p:cNvSpPr>
            <a:spLocks noGrp="1"/>
          </p:cNvSpPr>
          <p:nvPr>
            <p:ph type="title"/>
          </p:nvPr>
        </p:nvSpPr>
        <p:spPr/>
        <p:txBody>
          <a:bodyPr>
            <a:normAutofit/>
          </a:bodyPr>
          <a:lstStyle/>
          <a:p>
            <a:r>
              <a:rPr lang="de-DE" dirty="0"/>
              <a:t>DIN 276 – Kosten im Bauwesen</a:t>
            </a:r>
          </a:p>
        </p:txBody>
      </p:sp>
      <p:sp>
        <p:nvSpPr>
          <p:cNvPr id="6" name="Inhaltsplatzhalter 5"/>
          <p:cNvSpPr>
            <a:spLocks noGrp="1"/>
          </p:cNvSpPr>
          <p:nvPr>
            <p:ph idx="1"/>
          </p:nvPr>
        </p:nvSpPr>
        <p:spPr>
          <a:xfrm>
            <a:off x="457200" y="1484784"/>
            <a:ext cx="7715200" cy="4824536"/>
          </a:xfrm>
          <a:prstGeom prst="rect">
            <a:avLst/>
          </a:prstGeom>
        </p:spPr>
        <p:txBody>
          <a:bodyPr numCol="1">
            <a:normAutofit/>
          </a:bodyPr>
          <a:lstStyle/>
          <a:p>
            <a:pPr>
              <a:lnSpc>
                <a:spcPct val="150000"/>
              </a:lnSpc>
              <a:buSzPct val="75000"/>
            </a:pPr>
            <a:endParaRPr lang="de-DE" sz="2000" b="1" dirty="0"/>
          </a:p>
          <a:p>
            <a:pPr>
              <a:lnSpc>
                <a:spcPct val="150000"/>
              </a:lnSpc>
              <a:buSzPct val="75000"/>
            </a:pPr>
            <a:endParaRPr lang="de-DE" sz="2000" b="1" dirty="0"/>
          </a:p>
          <a:p>
            <a:pPr>
              <a:lnSpc>
                <a:spcPct val="150000"/>
              </a:lnSpc>
              <a:buSzPct val="75000"/>
            </a:pPr>
            <a:endParaRPr lang="de-DE" sz="2000" b="1" dirty="0"/>
          </a:p>
          <a:p>
            <a:pPr>
              <a:lnSpc>
                <a:spcPct val="150000"/>
              </a:lnSpc>
              <a:buSzPct val="75000"/>
            </a:pPr>
            <a:endParaRPr lang="de-DE" sz="2000" b="1" dirty="0"/>
          </a:p>
          <a:p>
            <a:pPr>
              <a:lnSpc>
                <a:spcPct val="150000"/>
              </a:lnSpc>
              <a:buSzPct val="75000"/>
            </a:pPr>
            <a:endParaRPr lang="de-DE" sz="2000" b="1" dirty="0"/>
          </a:p>
          <a:p>
            <a:pPr>
              <a:lnSpc>
                <a:spcPct val="150000"/>
              </a:lnSpc>
              <a:buSzPct val="75000"/>
            </a:pPr>
            <a:endParaRPr lang="de-DE" sz="2000" b="1" dirty="0"/>
          </a:p>
          <a:p>
            <a:pPr>
              <a:lnSpc>
                <a:spcPct val="150000"/>
              </a:lnSpc>
              <a:buSzPct val="75000"/>
            </a:pPr>
            <a:endParaRPr lang="de-DE" sz="2000" b="1" dirty="0"/>
          </a:p>
          <a:p>
            <a:pPr>
              <a:lnSpc>
                <a:spcPct val="150000"/>
              </a:lnSpc>
              <a:buSzPct val="75000"/>
            </a:pPr>
            <a:endParaRPr lang="de-DE" sz="2000" b="1" dirty="0"/>
          </a:p>
          <a:p>
            <a:pPr>
              <a:lnSpc>
                <a:spcPct val="150000"/>
              </a:lnSpc>
              <a:buSzPct val="75000"/>
            </a:pPr>
            <a:endParaRPr lang="de-DE" sz="2000" dirty="0"/>
          </a:p>
        </p:txBody>
      </p:sp>
      <p:sp>
        <p:nvSpPr>
          <p:cNvPr id="8" name="Rechteck 7">
            <a:hlinkClick r:id="rId3" action="ppaction://hlinksldjump"/>
          </p:cNvPr>
          <p:cNvSpPr/>
          <p:nvPr/>
        </p:nvSpPr>
        <p:spPr>
          <a:xfrm>
            <a:off x="8316416" y="188640"/>
            <a:ext cx="720080" cy="2304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Grafik 11">
            <a:extLst>
              <a:ext uri="{FF2B5EF4-FFF2-40B4-BE49-F238E27FC236}">
                <a16:creationId xmlns:a16="http://schemas.microsoft.com/office/drawing/2014/main" id="{C27BFF7A-C944-485D-B885-868FF05839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841" y="3779056"/>
            <a:ext cx="3988780" cy="2658149"/>
          </a:xfrm>
          <a:prstGeom prst="rect">
            <a:avLst/>
          </a:prstGeom>
        </p:spPr>
      </p:pic>
      <p:pic>
        <p:nvPicPr>
          <p:cNvPr id="4" name="Grafik 3">
            <a:extLst>
              <a:ext uri="{FF2B5EF4-FFF2-40B4-BE49-F238E27FC236}">
                <a16:creationId xmlns:a16="http://schemas.microsoft.com/office/drawing/2014/main" id="{3712D5F3-51B6-45B3-AF86-0F3FA6D6789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6693"/>
          <a:stretch/>
        </p:blipFill>
        <p:spPr>
          <a:xfrm>
            <a:off x="591841" y="1637184"/>
            <a:ext cx="3985866" cy="2594160"/>
          </a:xfrm>
          <a:prstGeom prst="rect">
            <a:avLst/>
          </a:prstGeom>
        </p:spPr>
      </p:pic>
      <p:pic>
        <p:nvPicPr>
          <p:cNvPr id="14" name="Grafik 13">
            <a:extLst>
              <a:ext uri="{FF2B5EF4-FFF2-40B4-BE49-F238E27FC236}">
                <a16:creationId xmlns:a16="http://schemas.microsoft.com/office/drawing/2014/main" id="{48C09B2D-3493-41B8-90DD-8BF268D7BC0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2000" y="4066413"/>
            <a:ext cx="3600400" cy="2385265"/>
          </a:xfrm>
          <a:prstGeom prst="rect">
            <a:avLst/>
          </a:prstGeom>
        </p:spPr>
      </p:pic>
      <p:pic>
        <p:nvPicPr>
          <p:cNvPr id="16" name="Grafik 15">
            <a:extLst>
              <a:ext uri="{FF2B5EF4-FFF2-40B4-BE49-F238E27FC236}">
                <a16:creationId xmlns:a16="http://schemas.microsoft.com/office/drawing/2014/main" id="{C3C6D083-DDC8-4BA3-8AFA-097C668ACD9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80622" y="1642371"/>
            <a:ext cx="3591778" cy="2588973"/>
          </a:xfrm>
          <a:prstGeom prst="rect">
            <a:avLst/>
          </a:prstGeom>
        </p:spPr>
      </p:pic>
      <p:sp>
        <p:nvSpPr>
          <p:cNvPr id="10" name="Inhaltsplatzhalter 5">
            <a:extLst>
              <a:ext uri="{FF2B5EF4-FFF2-40B4-BE49-F238E27FC236}">
                <a16:creationId xmlns:a16="http://schemas.microsoft.com/office/drawing/2014/main" id="{FFAD6143-C12A-4DCB-B98A-F43D0281FB06}"/>
              </a:ext>
            </a:extLst>
          </p:cNvPr>
          <p:cNvSpPr txBox="1">
            <a:spLocks/>
          </p:cNvSpPr>
          <p:nvPr/>
        </p:nvSpPr>
        <p:spPr>
          <a:xfrm>
            <a:off x="609600" y="1637184"/>
            <a:ext cx="7715200" cy="4824536"/>
          </a:xfrm>
          <a:prstGeom prst="rect">
            <a:avLst/>
          </a:prstGeom>
        </p:spPr>
        <p:txBody>
          <a:bodyPr vert="horz" lIns="91440" tIns="45720" rIns="91440" bIns="45720" numCol="1" rtlCol="0">
            <a:normAutofit/>
          </a:bodyPr>
          <a:lstStyle>
            <a:lvl1pPr marL="0" indent="0" algn="l" defTabSz="914400" rtl="0" eaLnBrk="1" latinLnBrk="0" hangingPunct="1">
              <a:spcBef>
                <a:spcPct val="20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de-DE" sz="2000" dirty="0">
                <a:solidFill>
                  <a:schemeClr val="bg1"/>
                </a:solidFill>
              </a:rPr>
              <a:t> Worüber von Planern / Bauherren</a:t>
            </a:r>
            <a:r>
              <a:rPr lang="de-DE" sz="2000" dirty="0"/>
              <a:t> stets gerne gesprochen wird:</a:t>
            </a:r>
          </a:p>
          <a:p>
            <a:pPr>
              <a:lnSpc>
                <a:spcPct val="150000"/>
              </a:lnSpc>
            </a:pPr>
            <a:endParaRPr lang="de-DE" sz="2000" dirty="0"/>
          </a:p>
          <a:p>
            <a:pPr>
              <a:lnSpc>
                <a:spcPct val="150000"/>
              </a:lnSpc>
            </a:pPr>
            <a:endParaRPr lang="de-DE" sz="2000" dirty="0"/>
          </a:p>
          <a:p>
            <a:pPr>
              <a:lnSpc>
                <a:spcPct val="150000"/>
              </a:lnSpc>
            </a:pPr>
            <a:endParaRPr lang="de-DE" sz="2000" dirty="0"/>
          </a:p>
          <a:p>
            <a:pPr>
              <a:lnSpc>
                <a:spcPct val="150000"/>
              </a:lnSpc>
            </a:pPr>
            <a:endParaRPr lang="de-DE" sz="2000" dirty="0"/>
          </a:p>
          <a:p>
            <a:pPr>
              <a:lnSpc>
                <a:spcPct val="150000"/>
              </a:lnSpc>
            </a:pPr>
            <a:endParaRPr lang="de-DE" sz="2000" dirty="0"/>
          </a:p>
          <a:p>
            <a:pPr>
              <a:lnSpc>
                <a:spcPct val="150000"/>
              </a:lnSpc>
            </a:pPr>
            <a:endParaRPr lang="de-DE" sz="2000" dirty="0"/>
          </a:p>
          <a:p>
            <a:pPr>
              <a:lnSpc>
                <a:spcPct val="150000"/>
              </a:lnSpc>
            </a:pPr>
            <a:endParaRPr lang="de-DE" sz="2000" dirty="0"/>
          </a:p>
          <a:p>
            <a:pPr algn="r">
              <a:lnSpc>
                <a:spcPct val="150000"/>
              </a:lnSpc>
            </a:pPr>
            <a:r>
              <a:rPr lang="de-DE" dirty="0"/>
              <a:t>Gestaltung		</a:t>
            </a:r>
            <a:r>
              <a:rPr lang="de-DE" sz="2000" dirty="0"/>
              <a:t> </a:t>
            </a:r>
          </a:p>
        </p:txBody>
      </p:sp>
    </p:spTree>
    <p:extLst>
      <p:ext uri="{BB962C8B-B14F-4D97-AF65-F5344CB8AC3E}">
        <p14:creationId xmlns:p14="http://schemas.microsoft.com/office/powerpoint/2010/main" val="2122940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F9B6C40D-9832-47BD-B167-F2D711DCE1C6}" type="slidenum">
              <a:rPr lang="de-DE" smtClean="0"/>
              <a:pPr/>
              <a:t>20</a:t>
            </a:fld>
            <a:endParaRPr lang="de-DE" dirty="0"/>
          </a:p>
        </p:txBody>
      </p:sp>
      <p:sp>
        <p:nvSpPr>
          <p:cNvPr id="5" name="Titel 4"/>
          <p:cNvSpPr>
            <a:spLocks noGrp="1"/>
          </p:cNvSpPr>
          <p:nvPr>
            <p:ph type="title"/>
          </p:nvPr>
        </p:nvSpPr>
        <p:spPr/>
        <p:txBody>
          <a:bodyPr>
            <a:normAutofit/>
          </a:bodyPr>
          <a:lstStyle/>
          <a:p>
            <a:r>
              <a:rPr lang="de-DE" dirty="0"/>
              <a:t>Prinzip der Kostengliederung – 2. Ebene</a:t>
            </a:r>
          </a:p>
        </p:txBody>
      </p:sp>
      <p:sp>
        <p:nvSpPr>
          <p:cNvPr id="8" name="Rechteck 7">
            <a:hlinkClick r:id="rId3" action="ppaction://hlinksldjump"/>
          </p:cNvPr>
          <p:cNvSpPr/>
          <p:nvPr/>
        </p:nvSpPr>
        <p:spPr>
          <a:xfrm>
            <a:off x="8316416" y="188640"/>
            <a:ext cx="720080" cy="2304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Inhaltsplatzhalter 5">
            <a:extLst>
              <a:ext uri="{FF2B5EF4-FFF2-40B4-BE49-F238E27FC236}">
                <a16:creationId xmlns:a16="http://schemas.microsoft.com/office/drawing/2014/main" id="{3B445416-0C31-4ABA-8808-076F56E5B36F}"/>
              </a:ext>
            </a:extLst>
          </p:cNvPr>
          <p:cNvSpPr>
            <a:spLocks noGrp="1"/>
          </p:cNvSpPr>
          <p:nvPr>
            <p:ph idx="1"/>
          </p:nvPr>
        </p:nvSpPr>
        <p:spPr>
          <a:xfrm>
            <a:off x="457200" y="1484784"/>
            <a:ext cx="7715200" cy="4824536"/>
          </a:xfrm>
          <a:prstGeom prst="rect">
            <a:avLst/>
          </a:prstGeom>
        </p:spPr>
        <p:txBody>
          <a:bodyPr numCol="1">
            <a:normAutofit fontScale="70000" lnSpcReduction="20000"/>
          </a:bodyPr>
          <a:lstStyle/>
          <a:p>
            <a:pPr>
              <a:lnSpc>
                <a:spcPct val="150000"/>
              </a:lnSpc>
              <a:buSzPct val="75000"/>
            </a:pPr>
            <a:r>
              <a:rPr lang="de-DE" sz="2000" b="1" dirty="0"/>
              <a:t>Am Beispiel der Kostengruppe 300 „Bauwerk – Baukonstruktionen“:</a:t>
            </a:r>
          </a:p>
          <a:p>
            <a:pPr>
              <a:lnSpc>
                <a:spcPct val="150000"/>
              </a:lnSpc>
              <a:buSzPct val="75000"/>
            </a:pPr>
            <a:endParaRPr lang="de-DE" sz="1400" dirty="0"/>
          </a:p>
          <a:p>
            <a:pPr>
              <a:lnSpc>
                <a:spcPct val="150000"/>
              </a:lnSpc>
              <a:buSzPct val="75000"/>
            </a:pPr>
            <a:r>
              <a:rPr lang="de-DE" sz="2000" dirty="0"/>
              <a:t>DIN 276:2008			</a:t>
            </a:r>
            <a:r>
              <a:rPr lang="de-DE" sz="2000" b="1" dirty="0"/>
              <a:t>E DIN 276:2017</a:t>
            </a:r>
          </a:p>
          <a:p>
            <a:pPr>
              <a:lnSpc>
                <a:spcPct val="150000"/>
              </a:lnSpc>
              <a:buSzPct val="75000"/>
            </a:pPr>
            <a:endParaRPr lang="de-DE" sz="1400" b="1" dirty="0"/>
          </a:p>
          <a:p>
            <a:pPr>
              <a:lnSpc>
                <a:spcPct val="150000"/>
              </a:lnSpc>
              <a:buSzPct val="75000"/>
            </a:pPr>
            <a:r>
              <a:rPr lang="de-DE" sz="2000" dirty="0"/>
              <a:t>310  Baugrube			</a:t>
            </a:r>
            <a:r>
              <a:rPr lang="de-DE" sz="2000" b="1" dirty="0"/>
              <a:t>310  Baugrube </a:t>
            </a:r>
            <a:r>
              <a:rPr lang="de-DE" sz="2000" b="1" dirty="0">
                <a:solidFill>
                  <a:srgbClr val="0000FF"/>
                </a:solidFill>
              </a:rPr>
              <a:t>/ Erdbau</a:t>
            </a:r>
          </a:p>
          <a:p>
            <a:pPr>
              <a:lnSpc>
                <a:spcPct val="150000"/>
              </a:lnSpc>
              <a:buSzPct val="75000"/>
            </a:pPr>
            <a:r>
              <a:rPr lang="de-DE" sz="2000" dirty="0"/>
              <a:t>320  Gründung			</a:t>
            </a:r>
            <a:r>
              <a:rPr lang="de-DE" sz="2000" b="1" dirty="0"/>
              <a:t>320  Gründung</a:t>
            </a:r>
          </a:p>
          <a:p>
            <a:pPr>
              <a:lnSpc>
                <a:spcPct val="150000"/>
              </a:lnSpc>
              <a:buSzPct val="75000"/>
            </a:pPr>
            <a:r>
              <a:rPr lang="de-DE" sz="2000" dirty="0"/>
              <a:t>330  Außenwände		</a:t>
            </a:r>
            <a:r>
              <a:rPr lang="de-DE" sz="2000" b="1" dirty="0"/>
              <a:t>	330  Außenwände / </a:t>
            </a:r>
            <a:r>
              <a:rPr lang="de-DE" sz="2000" b="1" dirty="0">
                <a:solidFill>
                  <a:srgbClr val="0000FF"/>
                </a:solidFill>
              </a:rPr>
              <a:t>Vertikale </a:t>
            </a:r>
            <a:r>
              <a:rPr lang="de-DE" sz="2000" b="1" dirty="0" err="1">
                <a:solidFill>
                  <a:srgbClr val="0000FF"/>
                </a:solidFill>
              </a:rPr>
              <a:t>Baukon</a:t>
            </a:r>
            <a:r>
              <a:rPr lang="de-DE" sz="2000" b="1" dirty="0">
                <a:solidFill>
                  <a:srgbClr val="0000FF"/>
                </a:solidFill>
              </a:rPr>
              <a:t>-					        </a:t>
            </a:r>
            <a:r>
              <a:rPr lang="de-DE" sz="2000" b="1" dirty="0" err="1">
                <a:solidFill>
                  <a:srgbClr val="0000FF"/>
                </a:solidFill>
              </a:rPr>
              <a:t>struktionen</a:t>
            </a:r>
            <a:r>
              <a:rPr lang="de-DE" sz="2000" b="1" dirty="0">
                <a:solidFill>
                  <a:srgbClr val="0000FF"/>
                </a:solidFill>
              </a:rPr>
              <a:t> außen</a:t>
            </a:r>
          </a:p>
          <a:p>
            <a:pPr>
              <a:lnSpc>
                <a:spcPct val="150000"/>
              </a:lnSpc>
              <a:buSzPct val="75000"/>
            </a:pPr>
            <a:r>
              <a:rPr lang="de-DE" sz="2000" dirty="0"/>
              <a:t>340  Innenwände			</a:t>
            </a:r>
            <a:r>
              <a:rPr lang="de-DE" sz="2000" b="1" dirty="0"/>
              <a:t>340  Innenwände / </a:t>
            </a:r>
            <a:r>
              <a:rPr lang="de-DE" sz="2000" b="1" dirty="0">
                <a:solidFill>
                  <a:srgbClr val="0000FF"/>
                </a:solidFill>
              </a:rPr>
              <a:t>Vertikale </a:t>
            </a:r>
            <a:r>
              <a:rPr lang="de-DE" sz="2000" b="1" dirty="0" err="1">
                <a:solidFill>
                  <a:srgbClr val="0000FF"/>
                </a:solidFill>
              </a:rPr>
              <a:t>Baukon</a:t>
            </a:r>
            <a:r>
              <a:rPr lang="de-DE" sz="2000" b="1" dirty="0">
                <a:solidFill>
                  <a:srgbClr val="0000FF"/>
                </a:solidFill>
              </a:rPr>
              <a:t>-					        </a:t>
            </a:r>
            <a:r>
              <a:rPr lang="de-DE" sz="2000" b="1" dirty="0" err="1">
                <a:solidFill>
                  <a:srgbClr val="0000FF"/>
                </a:solidFill>
              </a:rPr>
              <a:t>struktionen</a:t>
            </a:r>
            <a:r>
              <a:rPr lang="de-DE" sz="2000" b="1" dirty="0">
                <a:solidFill>
                  <a:srgbClr val="0000FF"/>
                </a:solidFill>
              </a:rPr>
              <a:t> innen</a:t>
            </a:r>
            <a:endParaRPr lang="de-DE" sz="2000" b="1" dirty="0"/>
          </a:p>
          <a:p>
            <a:pPr>
              <a:lnSpc>
                <a:spcPct val="150000"/>
              </a:lnSpc>
              <a:buSzPct val="75000"/>
            </a:pPr>
            <a:r>
              <a:rPr lang="de-DE" sz="2000" dirty="0"/>
              <a:t>350  Decken		</a:t>
            </a:r>
            <a:r>
              <a:rPr lang="de-DE" sz="2000" b="1" dirty="0"/>
              <a:t>	350  Decken </a:t>
            </a:r>
            <a:r>
              <a:rPr lang="de-DE" sz="2000" b="1" dirty="0">
                <a:solidFill>
                  <a:srgbClr val="0000FF"/>
                </a:solidFill>
              </a:rPr>
              <a:t>/ Horizontale Baukonstruktionen</a:t>
            </a:r>
          </a:p>
          <a:p>
            <a:pPr>
              <a:lnSpc>
                <a:spcPct val="150000"/>
              </a:lnSpc>
              <a:buSzPct val="75000"/>
            </a:pPr>
            <a:r>
              <a:rPr lang="de-DE" sz="2000" dirty="0"/>
              <a:t>360  Dächer		</a:t>
            </a:r>
            <a:r>
              <a:rPr lang="de-DE" sz="2000" b="1" dirty="0"/>
              <a:t>	360  Dächer</a:t>
            </a:r>
          </a:p>
          <a:p>
            <a:pPr>
              <a:lnSpc>
                <a:spcPct val="150000"/>
              </a:lnSpc>
              <a:buSzPct val="75000"/>
            </a:pPr>
            <a:r>
              <a:rPr lang="de-DE" sz="2000" dirty="0"/>
              <a:t>370  Baukonstruktive Einbauten</a:t>
            </a:r>
            <a:r>
              <a:rPr lang="de-DE" sz="2000" b="1" dirty="0"/>
              <a:t>		370  Baukonstruktive Einbauten</a:t>
            </a:r>
          </a:p>
          <a:p>
            <a:pPr>
              <a:lnSpc>
                <a:spcPct val="150000"/>
              </a:lnSpc>
              <a:buSzPct val="75000"/>
            </a:pPr>
            <a:r>
              <a:rPr lang="de-DE" sz="2000" b="1" dirty="0"/>
              <a:t>				</a:t>
            </a:r>
            <a:r>
              <a:rPr lang="de-DE" sz="2000" b="1" dirty="0">
                <a:solidFill>
                  <a:srgbClr val="0000FF"/>
                </a:solidFill>
              </a:rPr>
              <a:t>380  Spezielle Ingenieurbaukonstruktionen</a:t>
            </a:r>
          </a:p>
          <a:p>
            <a:pPr>
              <a:lnSpc>
                <a:spcPct val="150000"/>
              </a:lnSpc>
              <a:buSzPct val="75000"/>
            </a:pPr>
            <a:r>
              <a:rPr lang="de-DE" sz="2000" dirty="0"/>
              <a:t>390  Sonstige Maßnahmen für </a:t>
            </a:r>
            <a:r>
              <a:rPr lang="de-DE" sz="2000" dirty="0" err="1"/>
              <a:t>Baukonstr</a:t>
            </a:r>
            <a:r>
              <a:rPr lang="de-DE" sz="2000" dirty="0"/>
              <a:t>.</a:t>
            </a:r>
            <a:r>
              <a:rPr lang="de-DE" sz="2000" b="1" dirty="0"/>
              <a:t>	390 </a:t>
            </a:r>
            <a:r>
              <a:rPr lang="de-DE" sz="2000" b="1" dirty="0">
                <a:solidFill>
                  <a:srgbClr val="0000FF"/>
                </a:solidFill>
              </a:rPr>
              <a:t> </a:t>
            </a:r>
            <a:r>
              <a:rPr lang="de-DE" sz="2000" b="1" dirty="0"/>
              <a:t>Sonstige Maßnahmen für </a:t>
            </a:r>
            <a:r>
              <a:rPr lang="de-DE" sz="2000" b="1" dirty="0" err="1"/>
              <a:t>Baukonstr</a:t>
            </a:r>
            <a:r>
              <a:rPr lang="de-DE" sz="2000" b="1" dirty="0">
                <a:solidFill>
                  <a:srgbClr val="0000FF"/>
                </a:solidFill>
              </a:rPr>
              <a:t>.</a:t>
            </a:r>
            <a:r>
              <a:rPr lang="de-DE" sz="2000" dirty="0"/>
              <a:t>	</a:t>
            </a:r>
            <a:endParaRPr lang="de-DE" sz="2000" b="1" dirty="0"/>
          </a:p>
        </p:txBody>
      </p:sp>
    </p:spTree>
    <p:extLst>
      <p:ext uri="{BB962C8B-B14F-4D97-AF65-F5344CB8AC3E}">
        <p14:creationId xmlns:p14="http://schemas.microsoft.com/office/powerpoint/2010/main" val="129813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F9B6C40D-9832-47BD-B167-F2D711DCE1C6}" type="slidenum">
              <a:rPr lang="de-DE" smtClean="0"/>
              <a:pPr/>
              <a:t>21</a:t>
            </a:fld>
            <a:endParaRPr lang="de-DE" dirty="0"/>
          </a:p>
        </p:txBody>
      </p:sp>
      <p:sp>
        <p:nvSpPr>
          <p:cNvPr id="5" name="Titel 4"/>
          <p:cNvSpPr>
            <a:spLocks noGrp="1"/>
          </p:cNvSpPr>
          <p:nvPr>
            <p:ph type="title"/>
          </p:nvPr>
        </p:nvSpPr>
        <p:spPr/>
        <p:txBody>
          <a:bodyPr>
            <a:normAutofit/>
          </a:bodyPr>
          <a:lstStyle/>
          <a:p>
            <a:r>
              <a:rPr lang="de-DE" dirty="0"/>
              <a:t>Prinzip der Kostengliederung – 3. Ebene</a:t>
            </a:r>
          </a:p>
        </p:txBody>
      </p:sp>
      <p:sp>
        <p:nvSpPr>
          <p:cNvPr id="8" name="Rechteck 7">
            <a:hlinkClick r:id="rId3" action="ppaction://hlinksldjump"/>
          </p:cNvPr>
          <p:cNvSpPr/>
          <p:nvPr/>
        </p:nvSpPr>
        <p:spPr>
          <a:xfrm>
            <a:off x="8316416" y="188640"/>
            <a:ext cx="720080" cy="2304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Inhaltsplatzhalter 5">
            <a:extLst>
              <a:ext uri="{FF2B5EF4-FFF2-40B4-BE49-F238E27FC236}">
                <a16:creationId xmlns:a16="http://schemas.microsoft.com/office/drawing/2014/main" id="{3B445416-0C31-4ABA-8808-076F56E5B36F}"/>
              </a:ext>
            </a:extLst>
          </p:cNvPr>
          <p:cNvSpPr>
            <a:spLocks noGrp="1"/>
          </p:cNvSpPr>
          <p:nvPr>
            <p:ph idx="1"/>
          </p:nvPr>
        </p:nvSpPr>
        <p:spPr>
          <a:xfrm>
            <a:off x="457200" y="1484784"/>
            <a:ext cx="7715200" cy="4824536"/>
          </a:xfrm>
          <a:prstGeom prst="rect">
            <a:avLst/>
          </a:prstGeom>
        </p:spPr>
        <p:txBody>
          <a:bodyPr numCol="1">
            <a:normAutofit fontScale="70000" lnSpcReduction="20000"/>
          </a:bodyPr>
          <a:lstStyle/>
          <a:p>
            <a:pPr>
              <a:lnSpc>
                <a:spcPct val="150000"/>
              </a:lnSpc>
              <a:buSzPct val="75000"/>
            </a:pPr>
            <a:r>
              <a:rPr lang="de-DE" sz="2000" b="1" dirty="0"/>
              <a:t>Am Beispiel der Kostengruppe 330 „ Außenwände / Vertikale Baukonstruktionen“:</a:t>
            </a:r>
          </a:p>
          <a:p>
            <a:pPr>
              <a:lnSpc>
                <a:spcPct val="150000"/>
              </a:lnSpc>
              <a:buSzPct val="75000"/>
            </a:pPr>
            <a:endParaRPr lang="de-DE" sz="1400" dirty="0"/>
          </a:p>
          <a:p>
            <a:pPr>
              <a:lnSpc>
                <a:spcPct val="150000"/>
              </a:lnSpc>
              <a:buSzPct val="75000"/>
            </a:pPr>
            <a:r>
              <a:rPr lang="de-DE" sz="2000" dirty="0"/>
              <a:t>DIN 276:2008			</a:t>
            </a:r>
            <a:r>
              <a:rPr lang="de-DE" sz="2000" b="1" dirty="0"/>
              <a:t>E DIN 276:2017</a:t>
            </a:r>
          </a:p>
          <a:p>
            <a:pPr>
              <a:lnSpc>
                <a:spcPct val="150000"/>
              </a:lnSpc>
              <a:buSzPct val="75000"/>
            </a:pPr>
            <a:endParaRPr lang="de-DE" sz="1400" b="1" dirty="0"/>
          </a:p>
          <a:p>
            <a:pPr>
              <a:lnSpc>
                <a:spcPct val="150000"/>
              </a:lnSpc>
              <a:buSzPct val="75000"/>
            </a:pPr>
            <a:r>
              <a:rPr lang="de-DE" sz="2000" dirty="0"/>
              <a:t>331  Tragende Außenwände		</a:t>
            </a:r>
            <a:r>
              <a:rPr lang="de-DE" sz="2000" b="1" dirty="0"/>
              <a:t>331  </a:t>
            </a:r>
            <a:r>
              <a:rPr lang="de-DE" sz="2000" b="1" dirty="0">
                <a:solidFill>
                  <a:srgbClr val="0000FF"/>
                </a:solidFill>
              </a:rPr>
              <a:t>Wände</a:t>
            </a:r>
          </a:p>
          <a:p>
            <a:pPr>
              <a:lnSpc>
                <a:spcPct val="150000"/>
              </a:lnSpc>
              <a:buSzPct val="75000"/>
            </a:pPr>
            <a:r>
              <a:rPr lang="de-DE" sz="2000" dirty="0"/>
              <a:t>332  Nichttragende Außenwände		</a:t>
            </a:r>
            <a:endParaRPr lang="de-DE" sz="2000" b="1" dirty="0">
              <a:solidFill>
                <a:srgbClr val="0000FF"/>
              </a:solidFill>
            </a:endParaRPr>
          </a:p>
          <a:p>
            <a:pPr>
              <a:lnSpc>
                <a:spcPct val="150000"/>
              </a:lnSpc>
              <a:buSzPct val="75000"/>
            </a:pPr>
            <a:r>
              <a:rPr lang="de-DE" sz="2000" dirty="0"/>
              <a:t>333  Außenstützen		</a:t>
            </a:r>
            <a:r>
              <a:rPr lang="de-DE" sz="2000" b="1" dirty="0"/>
              <a:t>	</a:t>
            </a:r>
            <a:r>
              <a:rPr lang="de-DE" sz="2000" b="1" dirty="0">
                <a:solidFill>
                  <a:srgbClr val="0000FF"/>
                </a:solidFill>
              </a:rPr>
              <a:t>332</a:t>
            </a:r>
            <a:r>
              <a:rPr lang="de-DE" sz="2000" b="1" dirty="0"/>
              <a:t>  </a:t>
            </a:r>
            <a:r>
              <a:rPr lang="de-DE" sz="2000" b="1" dirty="0">
                <a:solidFill>
                  <a:srgbClr val="0000FF"/>
                </a:solidFill>
              </a:rPr>
              <a:t>Stützen</a:t>
            </a:r>
          </a:p>
          <a:p>
            <a:pPr>
              <a:lnSpc>
                <a:spcPct val="150000"/>
              </a:lnSpc>
              <a:buSzPct val="75000"/>
            </a:pPr>
            <a:r>
              <a:rPr lang="de-DE" sz="2000" dirty="0"/>
              <a:t>334  Außentüren und -fenster		</a:t>
            </a:r>
            <a:r>
              <a:rPr lang="de-DE" sz="2000" b="1" dirty="0">
                <a:solidFill>
                  <a:srgbClr val="0000FF"/>
                </a:solidFill>
              </a:rPr>
              <a:t>333</a:t>
            </a:r>
            <a:r>
              <a:rPr lang="de-DE" sz="2000" b="1" dirty="0"/>
              <a:t>  </a:t>
            </a:r>
            <a:r>
              <a:rPr lang="de-DE" sz="2000" b="1" dirty="0">
                <a:solidFill>
                  <a:srgbClr val="0000FF"/>
                </a:solidFill>
              </a:rPr>
              <a:t>Öffnungen</a:t>
            </a:r>
          </a:p>
          <a:p>
            <a:pPr>
              <a:lnSpc>
                <a:spcPct val="150000"/>
              </a:lnSpc>
              <a:buSzPct val="75000"/>
            </a:pPr>
            <a:r>
              <a:rPr lang="de-DE" sz="2000" dirty="0"/>
              <a:t>335  Außenwandbekleidungen, außen</a:t>
            </a:r>
            <a:r>
              <a:rPr lang="de-DE" sz="2000" b="1" dirty="0"/>
              <a:t>	</a:t>
            </a:r>
            <a:r>
              <a:rPr lang="de-DE" sz="2000" b="1" dirty="0">
                <a:solidFill>
                  <a:srgbClr val="0000FF"/>
                </a:solidFill>
              </a:rPr>
              <a:t>334</a:t>
            </a:r>
            <a:r>
              <a:rPr lang="de-DE" sz="2000" b="1" dirty="0"/>
              <a:t>  </a:t>
            </a:r>
            <a:r>
              <a:rPr lang="de-DE" sz="2000" b="1" dirty="0">
                <a:solidFill>
                  <a:srgbClr val="0000FF"/>
                </a:solidFill>
              </a:rPr>
              <a:t>Bekleidungen, außen</a:t>
            </a:r>
          </a:p>
          <a:p>
            <a:pPr>
              <a:lnSpc>
                <a:spcPct val="150000"/>
              </a:lnSpc>
              <a:buSzPct val="75000"/>
            </a:pPr>
            <a:r>
              <a:rPr lang="de-DE" sz="2000" dirty="0"/>
              <a:t>336  Außenwandbekleidungen, innen </a:t>
            </a:r>
            <a:r>
              <a:rPr lang="de-DE" sz="2000" b="1" dirty="0"/>
              <a:t>	</a:t>
            </a:r>
            <a:r>
              <a:rPr lang="de-DE" sz="2000" b="1" dirty="0">
                <a:solidFill>
                  <a:srgbClr val="0000FF"/>
                </a:solidFill>
              </a:rPr>
              <a:t>335</a:t>
            </a:r>
            <a:r>
              <a:rPr lang="de-DE" sz="2000" b="1" dirty="0"/>
              <a:t>  </a:t>
            </a:r>
            <a:r>
              <a:rPr lang="de-DE" sz="2000" b="1" dirty="0">
                <a:solidFill>
                  <a:srgbClr val="0000FF"/>
                </a:solidFill>
              </a:rPr>
              <a:t>Bekleidungen, innen</a:t>
            </a:r>
          </a:p>
          <a:p>
            <a:pPr>
              <a:lnSpc>
                <a:spcPct val="150000"/>
              </a:lnSpc>
              <a:buSzPct val="75000"/>
            </a:pPr>
            <a:r>
              <a:rPr lang="de-DE" sz="2000" dirty="0"/>
              <a:t>337  </a:t>
            </a:r>
            <a:r>
              <a:rPr lang="de-DE" sz="2000" dirty="0" err="1"/>
              <a:t>Elementierte</a:t>
            </a:r>
            <a:r>
              <a:rPr lang="de-DE" sz="2000" dirty="0"/>
              <a:t> Außenwände</a:t>
            </a:r>
            <a:r>
              <a:rPr lang="de-DE" sz="2000" b="1" dirty="0"/>
              <a:t>		</a:t>
            </a:r>
            <a:r>
              <a:rPr lang="de-DE" sz="2000" b="1" dirty="0">
                <a:solidFill>
                  <a:srgbClr val="0000FF"/>
                </a:solidFill>
              </a:rPr>
              <a:t>336</a:t>
            </a:r>
            <a:r>
              <a:rPr lang="de-DE" sz="2000" b="1" dirty="0"/>
              <a:t>  </a:t>
            </a:r>
            <a:r>
              <a:rPr lang="de-DE" sz="2000" b="1" dirty="0" err="1">
                <a:solidFill>
                  <a:srgbClr val="0000FF"/>
                </a:solidFill>
              </a:rPr>
              <a:t>Elementierte</a:t>
            </a:r>
            <a:r>
              <a:rPr lang="de-DE" sz="2000" b="1" dirty="0">
                <a:solidFill>
                  <a:srgbClr val="0000FF"/>
                </a:solidFill>
              </a:rPr>
              <a:t> Konstruktionen</a:t>
            </a:r>
          </a:p>
          <a:p>
            <a:pPr>
              <a:lnSpc>
                <a:spcPct val="150000"/>
              </a:lnSpc>
              <a:buSzPct val="75000"/>
            </a:pPr>
            <a:r>
              <a:rPr lang="de-DE" sz="2000" dirty="0"/>
              <a:t>338  Sonnenschutz</a:t>
            </a:r>
            <a:r>
              <a:rPr lang="de-DE" sz="2000" b="1" dirty="0"/>
              <a:t>			</a:t>
            </a:r>
            <a:r>
              <a:rPr lang="de-DE" sz="2000" b="1" dirty="0">
                <a:solidFill>
                  <a:srgbClr val="0000FF"/>
                </a:solidFill>
              </a:rPr>
              <a:t>337</a:t>
            </a:r>
            <a:r>
              <a:rPr lang="de-DE" sz="2000" b="1" dirty="0"/>
              <a:t>  </a:t>
            </a:r>
            <a:r>
              <a:rPr lang="de-DE" sz="2000" b="1" dirty="0">
                <a:solidFill>
                  <a:srgbClr val="0000FF"/>
                </a:solidFill>
              </a:rPr>
              <a:t>Lichtschutz</a:t>
            </a:r>
          </a:p>
          <a:p>
            <a:pPr>
              <a:lnSpc>
                <a:spcPct val="150000"/>
              </a:lnSpc>
              <a:buSzPct val="75000"/>
            </a:pPr>
            <a:r>
              <a:rPr lang="de-DE" sz="2000" dirty="0"/>
              <a:t>339  Außenwände, Sonstiges	</a:t>
            </a:r>
            <a:r>
              <a:rPr lang="de-DE" sz="2000" b="1" dirty="0"/>
              <a:t>	339 </a:t>
            </a:r>
            <a:r>
              <a:rPr lang="de-DE" sz="2000" b="1" dirty="0">
                <a:solidFill>
                  <a:srgbClr val="0000FF"/>
                </a:solidFill>
              </a:rPr>
              <a:t> Sonstiges zu KG 330</a:t>
            </a:r>
            <a:r>
              <a:rPr lang="de-DE" sz="2000" dirty="0"/>
              <a:t>	</a:t>
            </a:r>
            <a:endParaRPr lang="de-DE" sz="2000" b="1" dirty="0"/>
          </a:p>
        </p:txBody>
      </p:sp>
    </p:spTree>
    <p:extLst>
      <p:ext uri="{BB962C8B-B14F-4D97-AF65-F5344CB8AC3E}">
        <p14:creationId xmlns:p14="http://schemas.microsoft.com/office/powerpoint/2010/main" val="1744922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F9B6C40D-9832-47BD-B167-F2D711DCE1C6}" type="slidenum">
              <a:rPr lang="de-DE" smtClean="0"/>
              <a:pPr/>
              <a:t>22</a:t>
            </a:fld>
            <a:endParaRPr lang="de-DE" dirty="0"/>
          </a:p>
        </p:txBody>
      </p:sp>
      <p:sp>
        <p:nvSpPr>
          <p:cNvPr id="5" name="Titel 4"/>
          <p:cNvSpPr>
            <a:spLocks noGrp="1"/>
          </p:cNvSpPr>
          <p:nvPr>
            <p:ph type="title"/>
          </p:nvPr>
        </p:nvSpPr>
        <p:spPr/>
        <p:txBody>
          <a:bodyPr>
            <a:normAutofit/>
          </a:bodyPr>
          <a:lstStyle/>
          <a:p>
            <a:r>
              <a:rPr lang="de-DE" dirty="0"/>
              <a:t>Kostenermittlungsstufen nach DIN 276</a:t>
            </a:r>
          </a:p>
        </p:txBody>
      </p:sp>
      <p:sp>
        <p:nvSpPr>
          <p:cNvPr id="6" name="Inhaltsplatzhalter 5"/>
          <p:cNvSpPr>
            <a:spLocks noGrp="1"/>
          </p:cNvSpPr>
          <p:nvPr>
            <p:ph idx="1"/>
          </p:nvPr>
        </p:nvSpPr>
        <p:spPr>
          <a:prstGeom prst="rect">
            <a:avLst/>
          </a:prstGeom>
        </p:spPr>
        <p:txBody>
          <a:bodyPr numCol="1">
            <a:normAutofit lnSpcReduction="10000"/>
          </a:bodyPr>
          <a:lstStyle/>
          <a:p>
            <a:pPr>
              <a:lnSpc>
                <a:spcPct val="150000"/>
              </a:lnSpc>
              <a:buSzPct val="75000"/>
            </a:pPr>
            <a:endParaRPr lang="de-DE" sz="2000" dirty="0"/>
          </a:p>
          <a:p>
            <a:pPr>
              <a:lnSpc>
                <a:spcPct val="150000"/>
              </a:lnSpc>
              <a:buSzPct val="75000"/>
            </a:pPr>
            <a:r>
              <a:rPr lang="de-DE" sz="2000" dirty="0"/>
              <a:t>DIN 276:2008			</a:t>
            </a:r>
            <a:r>
              <a:rPr lang="de-DE" sz="2000" b="1" dirty="0"/>
              <a:t>E DIN 276:2017</a:t>
            </a:r>
          </a:p>
          <a:p>
            <a:pPr>
              <a:lnSpc>
                <a:spcPct val="150000"/>
              </a:lnSpc>
              <a:buSzPct val="75000"/>
            </a:pPr>
            <a:endParaRPr lang="de-DE" sz="1200" b="1" dirty="0"/>
          </a:p>
          <a:p>
            <a:pPr>
              <a:lnSpc>
                <a:spcPct val="150000"/>
              </a:lnSpc>
              <a:buSzPct val="75000"/>
            </a:pPr>
            <a:r>
              <a:rPr lang="de-DE" sz="2000" dirty="0"/>
              <a:t>Kostenrahmen			</a:t>
            </a:r>
            <a:r>
              <a:rPr lang="de-DE" sz="2000" b="1" dirty="0"/>
              <a:t>Kostenrahmen</a:t>
            </a:r>
          </a:p>
          <a:p>
            <a:pPr>
              <a:lnSpc>
                <a:spcPct val="150000"/>
              </a:lnSpc>
              <a:buSzPct val="75000"/>
            </a:pPr>
            <a:r>
              <a:rPr lang="de-DE" sz="2000" dirty="0"/>
              <a:t>Kostenschätzung		</a:t>
            </a:r>
            <a:r>
              <a:rPr lang="de-DE" sz="2000" b="1" dirty="0"/>
              <a:t>Kostenschätzung</a:t>
            </a:r>
          </a:p>
          <a:p>
            <a:pPr>
              <a:lnSpc>
                <a:spcPct val="150000"/>
              </a:lnSpc>
              <a:buSzPct val="75000"/>
            </a:pPr>
            <a:r>
              <a:rPr lang="de-DE" sz="2000" dirty="0"/>
              <a:t>Kostenberechnung		</a:t>
            </a:r>
            <a:r>
              <a:rPr lang="de-DE" sz="2000" b="1" dirty="0"/>
              <a:t>Kostenberechnung</a:t>
            </a:r>
          </a:p>
          <a:p>
            <a:pPr>
              <a:lnSpc>
                <a:spcPct val="150000"/>
              </a:lnSpc>
              <a:buSzPct val="75000"/>
            </a:pPr>
            <a:r>
              <a:rPr lang="de-DE" sz="2000" dirty="0"/>
              <a:t>				</a:t>
            </a:r>
            <a:r>
              <a:rPr lang="de-DE" sz="2000" b="1" dirty="0">
                <a:solidFill>
                  <a:srgbClr val="0000FF"/>
                </a:solidFill>
              </a:rPr>
              <a:t>Kostenvoranschlag</a:t>
            </a:r>
          </a:p>
          <a:p>
            <a:pPr>
              <a:lnSpc>
                <a:spcPct val="150000"/>
              </a:lnSpc>
              <a:buSzPct val="75000"/>
            </a:pPr>
            <a:r>
              <a:rPr lang="de-DE" sz="2000" dirty="0"/>
              <a:t>Kostenanschlag			</a:t>
            </a:r>
            <a:r>
              <a:rPr lang="de-DE" sz="2000" b="1" dirty="0"/>
              <a:t>Kostenanschlag</a:t>
            </a:r>
          </a:p>
          <a:p>
            <a:pPr>
              <a:lnSpc>
                <a:spcPct val="150000"/>
              </a:lnSpc>
              <a:buSzPct val="75000"/>
            </a:pPr>
            <a:r>
              <a:rPr lang="de-DE" sz="2000" dirty="0"/>
              <a:t>Kostenfeststellung		</a:t>
            </a:r>
            <a:r>
              <a:rPr lang="de-DE" sz="2000" b="1" dirty="0"/>
              <a:t>Kostenfeststellung</a:t>
            </a:r>
            <a:r>
              <a:rPr lang="de-DE" sz="2000" dirty="0"/>
              <a:t>			</a:t>
            </a:r>
            <a:r>
              <a:rPr lang="de-DE" sz="2000" b="1" dirty="0"/>
              <a:t> </a:t>
            </a:r>
          </a:p>
          <a:p>
            <a:pPr>
              <a:lnSpc>
                <a:spcPct val="150000"/>
              </a:lnSpc>
              <a:buSzPct val="75000"/>
            </a:pPr>
            <a:endParaRPr lang="de-DE" sz="2000" dirty="0"/>
          </a:p>
        </p:txBody>
      </p:sp>
      <p:sp>
        <p:nvSpPr>
          <p:cNvPr id="8" name="Rechteck 7">
            <a:hlinkClick r:id="rId3" action="ppaction://hlinksldjump"/>
          </p:cNvPr>
          <p:cNvSpPr/>
          <p:nvPr/>
        </p:nvSpPr>
        <p:spPr>
          <a:xfrm>
            <a:off x="8316416" y="188640"/>
            <a:ext cx="720080" cy="2304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52082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F9B6C40D-9832-47BD-B167-F2D711DCE1C6}" type="slidenum">
              <a:rPr lang="de-DE" smtClean="0"/>
              <a:pPr/>
              <a:t>23</a:t>
            </a:fld>
            <a:endParaRPr lang="de-DE" dirty="0"/>
          </a:p>
        </p:txBody>
      </p:sp>
      <p:sp>
        <p:nvSpPr>
          <p:cNvPr id="5" name="Titel 4"/>
          <p:cNvSpPr>
            <a:spLocks noGrp="1"/>
          </p:cNvSpPr>
          <p:nvPr>
            <p:ph type="title"/>
          </p:nvPr>
        </p:nvSpPr>
        <p:spPr/>
        <p:txBody>
          <a:bodyPr>
            <a:normAutofit/>
          </a:bodyPr>
          <a:lstStyle/>
          <a:p>
            <a:r>
              <a:rPr lang="de-DE" dirty="0"/>
              <a:t>Kostenermittlungsstufen nach DIN 276</a:t>
            </a:r>
          </a:p>
        </p:txBody>
      </p:sp>
      <p:sp>
        <p:nvSpPr>
          <p:cNvPr id="6" name="Inhaltsplatzhalter 5"/>
          <p:cNvSpPr>
            <a:spLocks noGrp="1"/>
          </p:cNvSpPr>
          <p:nvPr>
            <p:ph idx="1"/>
          </p:nvPr>
        </p:nvSpPr>
        <p:spPr>
          <a:prstGeom prst="rect">
            <a:avLst/>
          </a:prstGeom>
        </p:spPr>
        <p:txBody>
          <a:bodyPr numCol="1">
            <a:normAutofit fontScale="92500"/>
          </a:bodyPr>
          <a:lstStyle/>
          <a:p>
            <a:pPr>
              <a:lnSpc>
                <a:spcPct val="150000"/>
              </a:lnSpc>
              <a:buSzPct val="75000"/>
            </a:pPr>
            <a:endParaRPr lang="de-DE" sz="900" dirty="0"/>
          </a:p>
          <a:p>
            <a:pPr>
              <a:lnSpc>
                <a:spcPct val="150000"/>
              </a:lnSpc>
              <a:buSzPct val="75000"/>
            </a:pPr>
            <a:r>
              <a:rPr lang="de-DE" sz="1800" b="1" dirty="0"/>
              <a:t>Kostenrahmen:		</a:t>
            </a:r>
            <a:r>
              <a:rPr lang="de-DE" sz="1800" dirty="0"/>
              <a:t>Auf Grundlage der </a:t>
            </a:r>
            <a:r>
              <a:rPr lang="de-DE" sz="1800" b="1" dirty="0"/>
              <a:t>Bedarfsplanung</a:t>
            </a:r>
          </a:p>
          <a:p>
            <a:pPr>
              <a:lnSpc>
                <a:spcPct val="150000"/>
              </a:lnSpc>
              <a:buSzPct val="75000"/>
            </a:pPr>
            <a:endParaRPr lang="de-DE" sz="900" b="1" dirty="0"/>
          </a:p>
          <a:p>
            <a:pPr>
              <a:lnSpc>
                <a:spcPct val="150000"/>
              </a:lnSpc>
              <a:buSzPct val="75000"/>
            </a:pPr>
            <a:r>
              <a:rPr lang="de-DE" sz="1800" b="1" dirty="0"/>
              <a:t>Kostenschätzung:	</a:t>
            </a:r>
            <a:r>
              <a:rPr lang="de-DE" sz="1800" dirty="0"/>
              <a:t>Auf Grundlage der </a:t>
            </a:r>
            <a:r>
              <a:rPr lang="de-DE" sz="1800" b="1" dirty="0"/>
              <a:t>Vorplanung</a:t>
            </a:r>
          </a:p>
          <a:p>
            <a:pPr>
              <a:lnSpc>
                <a:spcPct val="150000"/>
              </a:lnSpc>
              <a:buSzPct val="75000"/>
            </a:pPr>
            <a:r>
              <a:rPr lang="de-DE" sz="900" dirty="0"/>
              <a:t>	</a:t>
            </a:r>
            <a:endParaRPr lang="de-DE" sz="900" b="1" dirty="0"/>
          </a:p>
          <a:p>
            <a:pPr>
              <a:lnSpc>
                <a:spcPct val="150000"/>
              </a:lnSpc>
              <a:buSzPct val="75000"/>
            </a:pPr>
            <a:r>
              <a:rPr lang="de-DE" sz="1800" b="1" dirty="0"/>
              <a:t>Kostenberechnung:	</a:t>
            </a:r>
            <a:r>
              <a:rPr lang="de-DE" sz="1800" dirty="0"/>
              <a:t>Auf Grundlage der </a:t>
            </a:r>
            <a:r>
              <a:rPr lang="de-DE" sz="1800" b="1" dirty="0"/>
              <a:t>Entwurfsplanung</a:t>
            </a:r>
            <a:endParaRPr lang="de-DE" sz="1800" dirty="0"/>
          </a:p>
          <a:p>
            <a:pPr>
              <a:lnSpc>
                <a:spcPct val="150000"/>
              </a:lnSpc>
              <a:buSzPct val="75000"/>
            </a:pPr>
            <a:endParaRPr lang="de-DE" sz="900" b="1" dirty="0">
              <a:solidFill>
                <a:srgbClr val="0000FF"/>
              </a:solidFill>
            </a:endParaRPr>
          </a:p>
          <a:p>
            <a:pPr>
              <a:lnSpc>
                <a:spcPct val="150000"/>
              </a:lnSpc>
              <a:buSzPct val="75000"/>
            </a:pPr>
            <a:r>
              <a:rPr lang="de-DE" sz="1800" b="1" dirty="0">
                <a:solidFill>
                  <a:srgbClr val="0000FF"/>
                </a:solidFill>
              </a:rPr>
              <a:t>Kostenvoranschlag:</a:t>
            </a:r>
            <a:r>
              <a:rPr lang="de-DE" sz="1800" b="1" dirty="0"/>
              <a:t>	</a:t>
            </a:r>
            <a:r>
              <a:rPr lang="de-DE" sz="1800" dirty="0">
                <a:solidFill>
                  <a:srgbClr val="0000FF"/>
                </a:solidFill>
              </a:rPr>
              <a:t>Auf Grundlage der </a:t>
            </a:r>
            <a:r>
              <a:rPr lang="de-DE" sz="1800" b="1" dirty="0">
                <a:solidFill>
                  <a:srgbClr val="0000FF"/>
                </a:solidFill>
              </a:rPr>
              <a:t>Ausführungsplanung 				</a:t>
            </a:r>
            <a:r>
              <a:rPr lang="de-DE" sz="1800" dirty="0">
                <a:solidFill>
                  <a:srgbClr val="0000FF"/>
                </a:solidFill>
              </a:rPr>
              <a:t>und der </a:t>
            </a:r>
            <a:r>
              <a:rPr lang="de-DE" sz="1800" b="1" dirty="0">
                <a:solidFill>
                  <a:srgbClr val="0000FF"/>
                </a:solidFill>
              </a:rPr>
              <a:t>Vorbereitung der Vergabe</a:t>
            </a:r>
          </a:p>
          <a:p>
            <a:pPr>
              <a:lnSpc>
                <a:spcPct val="150000"/>
              </a:lnSpc>
              <a:buSzPct val="75000"/>
            </a:pPr>
            <a:endParaRPr lang="de-DE" sz="900" b="1" dirty="0">
              <a:solidFill>
                <a:srgbClr val="0000FF"/>
              </a:solidFill>
            </a:endParaRPr>
          </a:p>
          <a:p>
            <a:pPr>
              <a:lnSpc>
                <a:spcPct val="150000"/>
              </a:lnSpc>
              <a:buSzPct val="75000"/>
            </a:pPr>
            <a:r>
              <a:rPr lang="de-DE" sz="1800" b="1" dirty="0"/>
              <a:t>Kostenanschlag:		</a:t>
            </a:r>
            <a:r>
              <a:rPr lang="de-DE" sz="1800" dirty="0"/>
              <a:t>Auf Grundlage der </a:t>
            </a:r>
            <a:r>
              <a:rPr lang="de-DE" sz="1800" b="1" dirty="0">
                <a:solidFill>
                  <a:srgbClr val="0000FF"/>
                </a:solidFill>
              </a:rPr>
              <a:t>Vergabe und Ausführung</a:t>
            </a:r>
          </a:p>
          <a:p>
            <a:pPr>
              <a:lnSpc>
                <a:spcPct val="150000"/>
              </a:lnSpc>
              <a:buSzPct val="75000"/>
            </a:pPr>
            <a:r>
              <a:rPr lang="de-DE" sz="1800" dirty="0"/>
              <a:t>			</a:t>
            </a:r>
            <a:r>
              <a:rPr lang="de-DE" sz="1700" dirty="0"/>
              <a:t>(DIN 276:2008: a. G. der Ausführungsvorbereitung)</a:t>
            </a:r>
            <a:endParaRPr lang="de-DE" sz="1800" dirty="0"/>
          </a:p>
          <a:p>
            <a:pPr>
              <a:lnSpc>
                <a:spcPct val="150000"/>
              </a:lnSpc>
              <a:buSzPct val="75000"/>
            </a:pPr>
            <a:endParaRPr lang="de-DE" sz="900" b="1" dirty="0"/>
          </a:p>
          <a:p>
            <a:pPr>
              <a:lnSpc>
                <a:spcPct val="150000"/>
              </a:lnSpc>
              <a:buSzPct val="75000"/>
            </a:pPr>
            <a:r>
              <a:rPr lang="de-DE" sz="1800" b="1" dirty="0"/>
              <a:t>Kostenfeststellung:	</a:t>
            </a:r>
            <a:r>
              <a:rPr lang="de-DE" sz="1800" dirty="0"/>
              <a:t>Ermittlung der </a:t>
            </a:r>
            <a:r>
              <a:rPr lang="de-DE" sz="1800" b="1" dirty="0">
                <a:solidFill>
                  <a:srgbClr val="0000FF"/>
                </a:solidFill>
              </a:rPr>
              <a:t>entstandenen</a:t>
            </a:r>
            <a:r>
              <a:rPr lang="de-DE" sz="1800" b="1" dirty="0"/>
              <a:t> Kosten</a:t>
            </a:r>
          </a:p>
        </p:txBody>
      </p:sp>
      <p:sp>
        <p:nvSpPr>
          <p:cNvPr id="8" name="Rechteck 7">
            <a:hlinkClick r:id="rId3" action="ppaction://hlinksldjump"/>
          </p:cNvPr>
          <p:cNvSpPr/>
          <p:nvPr/>
        </p:nvSpPr>
        <p:spPr>
          <a:xfrm>
            <a:off x="8316416" y="188640"/>
            <a:ext cx="720080" cy="2304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77818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F9B6C40D-9832-47BD-B167-F2D711DCE1C6}" type="slidenum">
              <a:rPr lang="de-DE" smtClean="0"/>
              <a:pPr/>
              <a:t>24</a:t>
            </a:fld>
            <a:endParaRPr lang="de-DE" dirty="0"/>
          </a:p>
        </p:txBody>
      </p:sp>
      <p:sp>
        <p:nvSpPr>
          <p:cNvPr id="5" name="Titel 4"/>
          <p:cNvSpPr>
            <a:spLocks noGrp="1"/>
          </p:cNvSpPr>
          <p:nvPr>
            <p:ph type="title"/>
          </p:nvPr>
        </p:nvSpPr>
        <p:spPr/>
        <p:txBody>
          <a:bodyPr>
            <a:normAutofit/>
          </a:bodyPr>
          <a:lstStyle/>
          <a:p>
            <a:r>
              <a:rPr lang="de-DE" dirty="0"/>
              <a:t>Ziff. 4.3.1 Kostenrahmen</a:t>
            </a:r>
          </a:p>
        </p:txBody>
      </p:sp>
      <p:sp>
        <p:nvSpPr>
          <p:cNvPr id="6" name="Inhaltsplatzhalter 5"/>
          <p:cNvSpPr>
            <a:spLocks noGrp="1"/>
          </p:cNvSpPr>
          <p:nvPr>
            <p:ph idx="1"/>
          </p:nvPr>
        </p:nvSpPr>
        <p:spPr>
          <a:prstGeom prst="rect">
            <a:avLst/>
          </a:prstGeom>
        </p:spPr>
        <p:txBody>
          <a:bodyPr numCol="1">
            <a:normAutofit fontScale="92500"/>
          </a:bodyPr>
          <a:lstStyle/>
          <a:p>
            <a:r>
              <a:rPr lang="de-DE" sz="1900" dirty="0"/>
              <a:t>Der Kostenrahmen dient der Entscheidung über die Bedarfsplanung, grundsätzlichen Wirtschaftlichkeits- und Finanzierungsüberlegungen sowie der </a:t>
            </a:r>
            <a:r>
              <a:rPr lang="de-DE" sz="1900" b="1" dirty="0"/>
              <a:t>Festlegung einer Kostenvorgabe</a:t>
            </a:r>
            <a:r>
              <a:rPr lang="de-DE" sz="1900" dirty="0"/>
              <a:t>. </a:t>
            </a:r>
          </a:p>
          <a:p>
            <a:r>
              <a:rPr lang="de-DE" sz="1900" dirty="0"/>
              <a:t>Bei dem Kostenrahmen werden insbesondere folgende Informationen zugrunde gelegt: </a:t>
            </a:r>
          </a:p>
          <a:p>
            <a:pPr marL="342900" indent="-342900">
              <a:buFont typeface="Symbol" panose="05050102010706020507" pitchFamily="18" charset="2"/>
              <a:buChar char="-"/>
            </a:pPr>
            <a:r>
              <a:rPr lang="de-DE" sz="1900" dirty="0"/>
              <a:t>Angaben zum Standort; </a:t>
            </a:r>
          </a:p>
          <a:p>
            <a:pPr marL="342900" indent="-342900">
              <a:buFont typeface="Symbol" panose="05050102010706020507" pitchFamily="18" charset="2"/>
              <a:buChar char="-"/>
            </a:pPr>
            <a:r>
              <a:rPr lang="de-DE" sz="1900" dirty="0"/>
              <a:t>quantitative und qualitative Bedarfsangaben (z. B. Raumprogramm mit Nutzeinheiten, Funktionselemente und deren Flächen, bautechnische Anforderungen, Funktionsanforderungen, Ausstattungsstandards), </a:t>
            </a:r>
            <a:r>
              <a:rPr lang="de-DE" sz="1900" dirty="0">
                <a:solidFill>
                  <a:srgbClr val="0000FF"/>
                </a:solidFill>
              </a:rPr>
              <a:t>aufgrund der Bedarfsplanung, z. B. nach DIN 18205; </a:t>
            </a:r>
          </a:p>
          <a:p>
            <a:pPr marL="342900" indent="-342900">
              <a:buFont typeface="Symbol" panose="05050102010706020507" pitchFamily="18" charset="2"/>
              <a:buChar char="-"/>
            </a:pPr>
            <a:r>
              <a:rPr lang="de-DE" sz="1900" dirty="0">
                <a:solidFill>
                  <a:srgbClr val="0000FF"/>
                </a:solidFill>
              </a:rPr>
              <a:t>gegebenenfalls auch Berechnung der Mengen von Bezugseinheiten der Kostengruppen nach DIN 277-1; </a:t>
            </a:r>
          </a:p>
          <a:p>
            <a:pPr marL="342900" indent="-342900">
              <a:buFont typeface="Symbol" panose="05050102010706020507" pitchFamily="18" charset="2"/>
              <a:buChar char="-"/>
            </a:pPr>
            <a:r>
              <a:rPr lang="de-DE" sz="1900" dirty="0">
                <a:solidFill>
                  <a:srgbClr val="0000FF"/>
                </a:solidFill>
              </a:rPr>
              <a:t>erläuternde Angaben zur organisatorischen und terminlichen Abwicklung des Bauprojekts. </a:t>
            </a:r>
          </a:p>
          <a:p>
            <a:r>
              <a:rPr lang="de-DE" sz="1900" dirty="0"/>
              <a:t>Im Kostenrahmen müssen die Gesamtkosten </a:t>
            </a:r>
            <a:r>
              <a:rPr lang="de-DE" sz="1900" dirty="0">
                <a:solidFill>
                  <a:srgbClr val="0000FF"/>
                </a:solidFill>
              </a:rPr>
              <a:t>nach Kostengruppen </a:t>
            </a:r>
            <a:r>
              <a:rPr lang="de-DE" sz="1900" b="1" dirty="0">
                <a:solidFill>
                  <a:srgbClr val="0000FF"/>
                </a:solidFill>
              </a:rPr>
              <a:t>in der ersten Ebene der Kostengliederung</a:t>
            </a:r>
            <a:r>
              <a:rPr lang="de-DE" sz="1900" dirty="0">
                <a:solidFill>
                  <a:srgbClr val="0000FF"/>
                </a:solidFill>
              </a:rPr>
              <a:t> </a:t>
            </a:r>
            <a:r>
              <a:rPr lang="de-DE" sz="1900" dirty="0"/>
              <a:t>ermittelt werden. </a:t>
            </a:r>
            <a:endParaRPr lang="de-DE" sz="1900" b="1" dirty="0"/>
          </a:p>
          <a:p>
            <a:pPr>
              <a:lnSpc>
                <a:spcPct val="150000"/>
              </a:lnSpc>
              <a:buSzPct val="75000"/>
            </a:pPr>
            <a:endParaRPr lang="de-DE" sz="2000" dirty="0"/>
          </a:p>
        </p:txBody>
      </p:sp>
      <p:sp>
        <p:nvSpPr>
          <p:cNvPr id="8" name="Rechteck 7">
            <a:hlinkClick r:id="rId3" action="ppaction://hlinksldjump"/>
          </p:cNvPr>
          <p:cNvSpPr/>
          <p:nvPr/>
        </p:nvSpPr>
        <p:spPr>
          <a:xfrm>
            <a:off x="8316416" y="188640"/>
            <a:ext cx="720080" cy="2304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363159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F9B6C40D-9832-47BD-B167-F2D711DCE1C6}" type="slidenum">
              <a:rPr lang="de-DE" smtClean="0"/>
              <a:pPr/>
              <a:t>25</a:t>
            </a:fld>
            <a:endParaRPr lang="de-DE" dirty="0"/>
          </a:p>
        </p:txBody>
      </p:sp>
      <p:sp>
        <p:nvSpPr>
          <p:cNvPr id="5" name="Titel 4"/>
          <p:cNvSpPr>
            <a:spLocks noGrp="1"/>
          </p:cNvSpPr>
          <p:nvPr>
            <p:ph type="title"/>
          </p:nvPr>
        </p:nvSpPr>
        <p:spPr/>
        <p:txBody>
          <a:bodyPr>
            <a:normAutofit/>
          </a:bodyPr>
          <a:lstStyle/>
          <a:p>
            <a:r>
              <a:rPr lang="de-DE" dirty="0"/>
              <a:t>Ziff. 4.3.2 Kostenschätzung</a:t>
            </a:r>
          </a:p>
        </p:txBody>
      </p:sp>
      <p:sp>
        <p:nvSpPr>
          <p:cNvPr id="6" name="Inhaltsplatzhalter 5"/>
          <p:cNvSpPr>
            <a:spLocks noGrp="1"/>
          </p:cNvSpPr>
          <p:nvPr>
            <p:ph idx="1"/>
          </p:nvPr>
        </p:nvSpPr>
        <p:spPr>
          <a:prstGeom prst="rect">
            <a:avLst/>
          </a:prstGeom>
        </p:spPr>
        <p:txBody>
          <a:bodyPr numCol="1">
            <a:normAutofit/>
          </a:bodyPr>
          <a:lstStyle/>
          <a:p>
            <a:r>
              <a:rPr lang="de-DE" sz="1800" dirty="0"/>
              <a:t>Die Kostenschätzung dient der Entscheidung über die Vorplanung.</a:t>
            </a:r>
          </a:p>
          <a:p>
            <a:r>
              <a:rPr lang="de-DE" sz="1800" dirty="0"/>
              <a:t>In der Kostenschätzung werden insbesondere folgende Informationen zugrunde gelegt:</a:t>
            </a:r>
          </a:p>
          <a:p>
            <a:pPr marL="342900" indent="-342900">
              <a:buFont typeface="Symbol" panose="05050102010706020507" pitchFamily="18" charset="2"/>
              <a:buChar char="-"/>
            </a:pPr>
            <a:r>
              <a:rPr lang="de-DE" sz="1800" dirty="0"/>
              <a:t>Angaben zum Baugrundstück;</a:t>
            </a:r>
          </a:p>
          <a:p>
            <a:pPr marL="342900" indent="-342900">
              <a:buFont typeface="Symbol" panose="05050102010706020507" pitchFamily="18" charset="2"/>
              <a:buChar char="-"/>
            </a:pPr>
            <a:r>
              <a:rPr lang="de-DE" sz="1800" dirty="0"/>
              <a:t>Angaben zur Erschließung;</a:t>
            </a:r>
          </a:p>
          <a:p>
            <a:pPr marL="342900" indent="-342900">
              <a:buFont typeface="Symbol" panose="05050102010706020507" pitchFamily="18" charset="2"/>
              <a:buChar char="-"/>
            </a:pPr>
            <a:r>
              <a:rPr lang="de-DE" sz="1800" dirty="0"/>
              <a:t>Ergebnisse der Vorplanung, insbesondere Planungsunterlagen, zeichnerische Darstellungen;</a:t>
            </a:r>
          </a:p>
          <a:p>
            <a:pPr marL="342900" indent="-342900">
              <a:buFont typeface="Symbol" panose="05050102010706020507" pitchFamily="18" charset="2"/>
              <a:buChar char="-"/>
            </a:pPr>
            <a:r>
              <a:rPr lang="de-DE" sz="1800" dirty="0"/>
              <a:t>Berechnung der Mengen von Bezugseinheiten der Kostengruppen, nach dieser Norm und nach DIN 277-1;</a:t>
            </a:r>
          </a:p>
          <a:p>
            <a:pPr marL="342900" indent="-342900">
              <a:buFont typeface="Symbol" panose="05050102010706020507" pitchFamily="18" charset="2"/>
              <a:buChar char="-"/>
            </a:pPr>
            <a:r>
              <a:rPr lang="de-DE" sz="1800" dirty="0"/>
              <a:t>erläuternde Angaben zu den planerischen Zusammenhängen, Vorgängen und Bedingungen </a:t>
            </a:r>
            <a:r>
              <a:rPr lang="de-DE" sz="1800" dirty="0">
                <a:solidFill>
                  <a:srgbClr val="0000FF"/>
                </a:solidFill>
              </a:rPr>
              <a:t>sowie zur organisatorischen und terminlichen Abwicklung des Bauprojekts</a:t>
            </a:r>
            <a:r>
              <a:rPr lang="de-DE" sz="1800" dirty="0"/>
              <a:t>.</a:t>
            </a:r>
          </a:p>
          <a:p>
            <a:r>
              <a:rPr lang="de-DE" sz="1800" dirty="0"/>
              <a:t>In der Kostenschätzung müssen die Gesamtkosten </a:t>
            </a:r>
            <a:r>
              <a:rPr lang="de-DE" sz="1800" b="1" dirty="0">
                <a:solidFill>
                  <a:srgbClr val="0000FF"/>
                </a:solidFill>
              </a:rPr>
              <a:t>nach Kostengruppen in der zweiten Ebene der Kostengliederung</a:t>
            </a:r>
            <a:r>
              <a:rPr lang="de-DE" sz="1800" dirty="0"/>
              <a:t> ermittelt werden.</a:t>
            </a:r>
          </a:p>
        </p:txBody>
      </p:sp>
      <p:sp>
        <p:nvSpPr>
          <p:cNvPr id="8" name="Rechteck 7">
            <a:hlinkClick r:id="rId3" action="ppaction://hlinksldjump"/>
          </p:cNvPr>
          <p:cNvSpPr/>
          <p:nvPr/>
        </p:nvSpPr>
        <p:spPr>
          <a:xfrm>
            <a:off x="8316416" y="188640"/>
            <a:ext cx="720080" cy="2304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939651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F9B6C40D-9832-47BD-B167-F2D711DCE1C6}" type="slidenum">
              <a:rPr lang="de-DE" smtClean="0"/>
              <a:pPr/>
              <a:t>26</a:t>
            </a:fld>
            <a:endParaRPr lang="de-DE" dirty="0"/>
          </a:p>
        </p:txBody>
      </p:sp>
      <p:sp>
        <p:nvSpPr>
          <p:cNvPr id="5" name="Titel 4"/>
          <p:cNvSpPr>
            <a:spLocks noGrp="1"/>
          </p:cNvSpPr>
          <p:nvPr>
            <p:ph type="title"/>
          </p:nvPr>
        </p:nvSpPr>
        <p:spPr/>
        <p:txBody>
          <a:bodyPr>
            <a:normAutofit/>
          </a:bodyPr>
          <a:lstStyle/>
          <a:p>
            <a:r>
              <a:rPr lang="de-DE" dirty="0"/>
              <a:t>Ziff. 4.3.3 Kostenberechnung</a:t>
            </a:r>
          </a:p>
        </p:txBody>
      </p:sp>
      <p:sp>
        <p:nvSpPr>
          <p:cNvPr id="6" name="Inhaltsplatzhalter 5"/>
          <p:cNvSpPr>
            <a:spLocks noGrp="1"/>
          </p:cNvSpPr>
          <p:nvPr>
            <p:ph idx="1"/>
          </p:nvPr>
        </p:nvSpPr>
        <p:spPr>
          <a:prstGeom prst="rect">
            <a:avLst/>
          </a:prstGeom>
        </p:spPr>
        <p:txBody>
          <a:bodyPr numCol="1">
            <a:noAutofit/>
          </a:bodyPr>
          <a:lstStyle/>
          <a:p>
            <a:r>
              <a:rPr lang="de-DE" sz="1600" dirty="0"/>
              <a:t>Die Kostenberechnung dient der Entscheidung über die Entwurfsplanung. In der Kostenberechnung werden insbesondere folgende Informationen zugrunde gelegt:</a:t>
            </a:r>
          </a:p>
          <a:p>
            <a:pPr marL="285750" indent="-285750">
              <a:buFont typeface="Symbol" panose="05050102010706020507" pitchFamily="18" charset="2"/>
              <a:buChar char="-"/>
            </a:pPr>
            <a:r>
              <a:rPr lang="de-DE" sz="1600" dirty="0"/>
              <a:t>Planungsunterlagen, z. B. durchgearbeitete Entwurfszeichnungen (Maßstab nach Art und Größe des Bauvorhabens), gegebenenfalls auch Detailpläne mehrfach wiederkehrender Raumgruppen;</a:t>
            </a:r>
          </a:p>
          <a:p>
            <a:pPr marL="285750" indent="-285750">
              <a:buFont typeface="Symbol" panose="05050102010706020507" pitchFamily="18" charset="2"/>
              <a:buChar char="-"/>
            </a:pPr>
            <a:r>
              <a:rPr lang="de-DE" sz="1600" dirty="0"/>
              <a:t>Berechnungen der Mengen von Bezugseinheiten der Kostengruppen, </a:t>
            </a:r>
            <a:r>
              <a:rPr lang="de-DE" sz="1600" dirty="0">
                <a:solidFill>
                  <a:srgbClr val="0000FF"/>
                </a:solidFill>
              </a:rPr>
              <a:t>nach dieser Norm und nach DIN 277-1</a:t>
            </a:r>
            <a:r>
              <a:rPr lang="de-DE" sz="1600" dirty="0"/>
              <a:t>;</a:t>
            </a:r>
          </a:p>
          <a:p>
            <a:pPr marL="285750" indent="-285750">
              <a:buFont typeface="Symbol" panose="05050102010706020507" pitchFamily="18" charset="2"/>
              <a:buChar char="-"/>
            </a:pPr>
            <a:r>
              <a:rPr lang="de-DE" sz="1600" dirty="0"/>
              <a:t>Erläuterungen, z. B. Beschreibung der Einzelheiten in der Systematik der Kostengliederung, die aus den Zeichnungen und den Berechnungsunterlagen nicht zu ersehen, aber für die Berechnung und die Beurteilung der Kosten von Bedeutung sind;</a:t>
            </a:r>
          </a:p>
          <a:p>
            <a:pPr marL="285750" indent="-285750">
              <a:buFont typeface="Symbol" panose="05050102010706020507" pitchFamily="18" charset="2"/>
              <a:buChar char="-"/>
            </a:pPr>
            <a:r>
              <a:rPr lang="de-DE" sz="1600" dirty="0">
                <a:solidFill>
                  <a:srgbClr val="0000FF"/>
                </a:solidFill>
              </a:rPr>
              <a:t>Erläuterungen zur organisatorischen und terminlichen Abwicklung des Bauprojekts;</a:t>
            </a:r>
          </a:p>
          <a:p>
            <a:pPr marL="285750" indent="-285750">
              <a:buFont typeface="Symbol" panose="05050102010706020507" pitchFamily="18" charset="2"/>
              <a:buChar char="-"/>
            </a:pPr>
            <a:r>
              <a:rPr lang="de-DE" sz="1600" dirty="0">
                <a:solidFill>
                  <a:srgbClr val="0000FF"/>
                </a:solidFill>
              </a:rPr>
              <a:t>Zusammenstellungen der zum Zeitpunkt der Kostenberechnung </a:t>
            </a:r>
            <a:r>
              <a:rPr lang="de-DE" sz="1600" b="1" dirty="0">
                <a:solidFill>
                  <a:srgbClr val="0000FF"/>
                </a:solidFill>
              </a:rPr>
              <a:t>bereits entstandenen Kosten</a:t>
            </a:r>
            <a:r>
              <a:rPr lang="de-DE" sz="1600" dirty="0">
                <a:solidFill>
                  <a:srgbClr val="0000FF"/>
                </a:solidFill>
              </a:rPr>
              <a:t> (z. B. für das Grundstück, Erschließung, Baunebenkosten usw.).</a:t>
            </a:r>
          </a:p>
          <a:p>
            <a:r>
              <a:rPr lang="de-DE" sz="1600" dirty="0"/>
              <a:t>In der Kostenberechnung müssen die Gesamtkosten </a:t>
            </a:r>
            <a:r>
              <a:rPr lang="de-DE" sz="1600" b="1" dirty="0">
                <a:solidFill>
                  <a:srgbClr val="0000FF"/>
                </a:solidFill>
              </a:rPr>
              <a:t>nach Kostengruppen in der dritten Ebene der Kostengliederung</a:t>
            </a:r>
            <a:r>
              <a:rPr lang="de-DE" sz="1600" dirty="0"/>
              <a:t> ermittelt werden.</a:t>
            </a:r>
          </a:p>
        </p:txBody>
      </p:sp>
      <p:sp>
        <p:nvSpPr>
          <p:cNvPr id="8" name="Rechteck 7">
            <a:hlinkClick r:id="rId3" action="ppaction://hlinksldjump"/>
          </p:cNvPr>
          <p:cNvSpPr/>
          <p:nvPr/>
        </p:nvSpPr>
        <p:spPr>
          <a:xfrm>
            <a:off x="8316416" y="188640"/>
            <a:ext cx="720080" cy="2304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534909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F9B6C40D-9832-47BD-B167-F2D711DCE1C6}" type="slidenum">
              <a:rPr lang="de-DE" smtClean="0"/>
              <a:pPr/>
              <a:t>27</a:t>
            </a:fld>
            <a:endParaRPr lang="de-DE" dirty="0"/>
          </a:p>
        </p:txBody>
      </p:sp>
      <p:sp>
        <p:nvSpPr>
          <p:cNvPr id="5" name="Titel 4"/>
          <p:cNvSpPr>
            <a:spLocks noGrp="1"/>
          </p:cNvSpPr>
          <p:nvPr>
            <p:ph type="title"/>
          </p:nvPr>
        </p:nvSpPr>
        <p:spPr/>
        <p:txBody>
          <a:bodyPr>
            <a:normAutofit/>
          </a:bodyPr>
          <a:lstStyle/>
          <a:p>
            <a:r>
              <a:rPr lang="de-DE" dirty="0"/>
              <a:t>Zu Ziff. 4.3.3 Kostenberechnung</a:t>
            </a:r>
          </a:p>
        </p:txBody>
      </p:sp>
      <p:sp>
        <p:nvSpPr>
          <p:cNvPr id="6" name="Inhaltsplatzhalter 5"/>
          <p:cNvSpPr>
            <a:spLocks noGrp="1"/>
          </p:cNvSpPr>
          <p:nvPr>
            <p:ph idx="1"/>
          </p:nvPr>
        </p:nvSpPr>
        <p:spPr>
          <a:prstGeom prst="rect">
            <a:avLst/>
          </a:prstGeom>
        </p:spPr>
        <p:txBody>
          <a:bodyPr numCol="1">
            <a:noAutofit/>
          </a:bodyPr>
          <a:lstStyle/>
          <a:p>
            <a:r>
              <a:rPr lang="de-DE" sz="2000" dirty="0"/>
              <a:t>Die Bundesarchitektenkammer kritisiert hierzu in der Stellungnahme vom 27.09.2017:</a:t>
            </a:r>
          </a:p>
          <a:p>
            <a:endParaRPr lang="de-DE" sz="2000" dirty="0"/>
          </a:p>
          <a:p>
            <a:r>
              <a:rPr lang="de-DE" sz="2000" dirty="0"/>
              <a:t>„In der Kostenschätzung müssen nun die Gesamtkosten nach Kostengruppen in der zweiten Ebene, vormals in der ersten Ebene der Kostengliederung ermittelt werden. In der Kostenberechnung müssen nun die Gesamtkosten nach KG in der dritten, anstatt zuvor in der zweiten Ebene ermittelt werden. </a:t>
            </a:r>
          </a:p>
          <a:p>
            <a:endParaRPr lang="de-DE" sz="2000" dirty="0"/>
          </a:p>
          <a:p>
            <a:r>
              <a:rPr lang="de-DE" sz="2000" dirty="0"/>
              <a:t>Dies wird äußerst kritisch gesehen, </a:t>
            </a:r>
            <a:r>
              <a:rPr lang="de-DE" sz="2000" b="1" dirty="0"/>
              <a:t>da dies nicht dem Planungsstand zum jeweiligen Zeitpunkt entspricht</a:t>
            </a:r>
            <a:r>
              <a:rPr lang="de-DE" sz="2000" dirty="0"/>
              <a:t>.“</a:t>
            </a:r>
          </a:p>
          <a:p>
            <a:endParaRPr lang="de-DE" sz="2000" dirty="0"/>
          </a:p>
          <a:p>
            <a:endParaRPr lang="de-DE" sz="2000" dirty="0"/>
          </a:p>
          <a:p>
            <a:endParaRPr lang="de-DE" sz="1600" dirty="0"/>
          </a:p>
        </p:txBody>
      </p:sp>
      <p:sp>
        <p:nvSpPr>
          <p:cNvPr id="8" name="Rechteck 7">
            <a:hlinkClick r:id="rId3" action="ppaction://hlinksldjump"/>
          </p:cNvPr>
          <p:cNvSpPr/>
          <p:nvPr/>
        </p:nvSpPr>
        <p:spPr>
          <a:xfrm>
            <a:off x="8316416" y="188640"/>
            <a:ext cx="720080" cy="2304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865868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6160AF35-15AE-44A5-A8F9-632AB16FF047}"/>
              </a:ext>
            </a:extLst>
          </p:cNvPr>
          <p:cNvSpPr txBox="1"/>
          <p:nvPr/>
        </p:nvSpPr>
        <p:spPr>
          <a:xfrm>
            <a:off x="6372200" y="3645024"/>
            <a:ext cx="2160240" cy="2400657"/>
          </a:xfrm>
          <a:prstGeom prst="rect">
            <a:avLst/>
          </a:prstGeom>
          <a:noFill/>
        </p:spPr>
        <p:txBody>
          <a:bodyPr wrap="square" rtlCol="0">
            <a:spAutoFit/>
          </a:bodyPr>
          <a:lstStyle/>
          <a:p>
            <a:r>
              <a:rPr lang="de-DE" sz="15000" dirty="0">
                <a:solidFill>
                  <a:srgbClr val="FF7171"/>
                </a:solidFill>
              </a:rPr>
              <a:t>?</a:t>
            </a:r>
          </a:p>
        </p:txBody>
      </p:sp>
      <p:sp>
        <p:nvSpPr>
          <p:cNvPr id="3" name="Foliennummernplatzhalter 2"/>
          <p:cNvSpPr>
            <a:spLocks noGrp="1"/>
          </p:cNvSpPr>
          <p:nvPr>
            <p:ph type="sldNum" sz="quarter" idx="12"/>
          </p:nvPr>
        </p:nvSpPr>
        <p:spPr/>
        <p:txBody>
          <a:bodyPr/>
          <a:lstStyle/>
          <a:p>
            <a:fld id="{F9B6C40D-9832-47BD-B167-F2D711DCE1C6}" type="slidenum">
              <a:rPr lang="de-DE" smtClean="0"/>
              <a:pPr/>
              <a:t>28</a:t>
            </a:fld>
            <a:endParaRPr lang="de-DE" dirty="0"/>
          </a:p>
        </p:txBody>
      </p:sp>
      <p:sp>
        <p:nvSpPr>
          <p:cNvPr id="5" name="Titel 4"/>
          <p:cNvSpPr>
            <a:spLocks noGrp="1"/>
          </p:cNvSpPr>
          <p:nvPr>
            <p:ph type="title"/>
          </p:nvPr>
        </p:nvSpPr>
        <p:spPr/>
        <p:txBody>
          <a:bodyPr>
            <a:normAutofit/>
          </a:bodyPr>
          <a:lstStyle/>
          <a:p>
            <a:r>
              <a:rPr lang="de-DE" dirty="0"/>
              <a:t>Zu Ziff. 4.3.3 Kostenberechnung</a:t>
            </a:r>
          </a:p>
        </p:txBody>
      </p:sp>
      <p:sp>
        <p:nvSpPr>
          <p:cNvPr id="6" name="Inhaltsplatzhalter 5"/>
          <p:cNvSpPr>
            <a:spLocks noGrp="1"/>
          </p:cNvSpPr>
          <p:nvPr>
            <p:ph idx="1"/>
          </p:nvPr>
        </p:nvSpPr>
        <p:spPr>
          <a:prstGeom prst="rect">
            <a:avLst/>
          </a:prstGeom>
        </p:spPr>
        <p:txBody>
          <a:bodyPr numCol="1">
            <a:noAutofit/>
          </a:bodyPr>
          <a:lstStyle/>
          <a:p>
            <a:r>
              <a:rPr lang="de-DE" sz="2000" dirty="0"/>
              <a:t>Die Bundesarchitektenkammer geht also davon aus, dass </a:t>
            </a:r>
            <a:r>
              <a:rPr lang="de-DE" sz="2000" b="1" dirty="0"/>
              <a:t>zum Abschluss des vollständigen Entwurfs</a:t>
            </a:r>
            <a:r>
              <a:rPr lang="de-DE" sz="2000" dirty="0"/>
              <a:t> z.B. </a:t>
            </a:r>
          </a:p>
          <a:p>
            <a:endParaRPr lang="de-DE" sz="1000" dirty="0"/>
          </a:p>
          <a:p>
            <a:pPr marL="342900" indent="-342900">
              <a:buFont typeface="Wingdings" panose="05000000000000000000" pitchFamily="2" charset="2"/>
              <a:buChar char="§"/>
            </a:pPr>
            <a:r>
              <a:rPr lang="de-DE" sz="2000" dirty="0"/>
              <a:t>unbekannt ist, ob ein Verbau ausgeführt werden muss,</a:t>
            </a:r>
          </a:p>
          <a:p>
            <a:pPr marL="342900" indent="-342900">
              <a:buFont typeface="Wingdings" panose="05000000000000000000" pitchFamily="2" charset="2"/>
              <a:buChar char="§"/>
            </a:pPr>
            <a:r>
              <a:rPr lang="de-DE" sz="2000" dirty="0"/>
              <a:t>unklar ist, ob Tief- oder Flachgründung vorgenommen wird,</a:t>
            </a:r>
          </a:p>
          <a:p>
            <a:pPr marL="342900" indent="-342900">
              <a:buFont typeface="Wingdings" panose="05000000000000000000" pitchFamily="2" charset="2"/>
              <a:buChar char="§"/>
            </a:pPr>
            <a:r>
              <a:rPr lang="de-DE" sz="2000" dirty="0"/>
              <a:t>keine Aussage zur Fassadengestaltung gemacht werden kann,</a:t>
            </a:r>
          </a:p>
          <a:p>
            <a:pPr marL="342900" indent="-342900">
              <a:buFont typeface="Wingdings" panose="05000000000000000000" pitchFamily="2" charset="2"/>
              <a:buChar char="§"/>
            </a:pPr>
            <a:r>
              <a:rPr lang="de-DE" sz="2000" dirty="0"/>
              <a:t>nicht klar ist, wo welcher Sonnenschutz notwendig ist,</a:t>
            </a:r>
          </a:p>
          <a:p>
            <a:pPr marL="342900" indent="-342900">
              <a:buFont typeface="Wingdings" panose="05000000000000000000" pitchFamily="2" charset="2"/>
              <a:buChar char="§"/>
            </a:pPr>
            <a:r>
              <a:rPr lang="de-DE" sz="2000" dirty="0"/>
              <a:t>die Menge und Art der einzubauenden Türen nicht angegeben werden kann,</a:t>
            </a:r>
          </a:p>
          <a:p>
            <a:pPr marL="342900" indent="-342900">
              <a:buFont typeface="Wingdings" panose="05000000000000000000" pitchFamily="2" charset="2"/>
              <a:buChar char="§"/>
            </a:pPr>
            <a:r>
              <a:rPr lang="de-DE" sz="2000" dirty="0"/>
              <a:t>nicht zwischen Deckenkonstruktion und Fußbodenaufbauten unterschieden werden kann,</a:t>
            </a:r>
          </a:p>
          <a:p>
            <a:pPr marL="342900" indent="-342900">
              <a:buFont typeface="Wingdings" panose="05000000000000000000" pitchFamily="2" charset="2"/>
              <a:buChar char="§"/>
            </a:pPr>
            <a:r>
              <a:rPr lang="de-DE" sz="2000" dirty="0"/>
              <a:t>die Notwendigkeit einer Notstromversorgung nicht geklärt ist.</a:t>
            </a:r>
          </a:p>
          <a:p>
            <a:endParaRPr lang="de-DE" sz="2000" dirty="0"/>
          </a:p>
          <a:p>
            <a:r>
              <a:rPr lang="de-DE" sz="2000" dirty="0"/>
              <a:t>Was steht dann im Erläuterungsbericht zur Objektbeschreibung?</a:t>
            </a:r>
          </a:p>
          <a:p>
            <a:endParaRPr lang="de-DE" sz="2000" dirty="0"/>
          </a:p>
          <a:p>
            <a:endParaRPr lang="de-DE" sz="1600" dirty="0"/>
          </a:p>
        </p:txBody>
      </p:sp>
      <p:sp>
        <p:nvSpPr>
          <p:cNvPr id="8" name="Rechteck 7">
            <a:hlinkClick r:id="rId3" action="ppaction://hlinksldjump"/>
          </p:cNvPr>
          <p:cNvSpPr/>
          <p:nvPr/>
        </p:nvSpPr>
        <p:spPr>
          <a:xfrm>
            <a:off x="8316416" y="188640"/>
            <a:ext cx="720080" cy="2304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068336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F9B6C40D-9832-47BD-B167-F2D711DCE1C6}" type="slidenum">
              <a:rPr lang="de-DE" smtClean="0"/>
              <a:pPr/>
              <a:t>29</a:t>
            </a:fld>
            <a:endParaRPr lang="de-DE" dirty="0"/>
          </a:p>
        </p:txBody>
      </p:sp>
      <p:sp>
        <p:nvSpPr>
          <p:cNvPr id="5" name="Titel 4"/>
          <p:cNvSpPr>
            <a:spLocks noGrp="1"/>
          </p:cNvSpPr>
          <p:nvPr>
            <p:ph type="title"/>
          </p:nvPr>
        </p:nvSpPr>
        <p:spPr/>
        <p:txBody>
          <a:bodyPr>
            <a:normAutofit/>
          </a:bodyPr>
          <a:lstStyle/>
          <a:p>
            <a:r>
              <a:rPr lang="de-DE" dirty="0"/>
              <a:t>Zu Ziff. 4.3.3 Kostenberechnung</a:t>
            </a:r>
          </a:p>
        </p:txBody>
      </p:sp>
      <p:sp>
        <p:nvSpPr>
          <p:cNvPr id="6" name="Inhaltsplatzhalter 5"/>
          <p:cNvSpPr>
            <a:spLocks noGrp="1"/>
          </p:cNvSpPr>
          <p:nvPr>
            <p:ph idx="1"/>
          </p:nvPr>
        </p:nvSpPr>
        <p:spPr>
          <a:prstGeom prst="rect">
            <a:avLst/>
          </a:prstGeom>
        </p:spPr>
        <p:txBody>
          <a:bodyPr numCol="1">
            <a:noAutofit/>
          </a:bodyPr>
          <a:lstStyle/>
          <a:p>
            <a:r>
              <a:rPr lang="de-DE" sz="2000" dirty="0"/>
              <a:t>Eine Ermittlung der Kostenberechnung auf der 3. Ebene erhöht deutlich die Präzision und die Prognosesicherheit, sie ist auf Basis eines vollständigen (!) Entwurfs auch ohne weiteres möglich</a:t>
            </a:r>
          </a:p>
          <a:p>
            <a:endParaRPr lang="de-DE" sz="1000" dirty="0"/>
          </a:p>
          <a:p>
            <a:r>
              <a:rPr lang="de-DE" sz="2000" dirty="0"/>
              <a:t>Bereits jetzt ist eine Aufgliederung in der dritten Ebene z.B. für die öffentliche Hand notwendig (siehe Muster 6 der </a:t>
            </a:r>
            <a:r>
              <a:rPr lang="de-DE" sz="2000" dirty="0" err="1"/>
              <a:t>RBBau</a:t>
            </a:r>
            <a:r>
              <a:rPr lang="de-DE" sz="2000" dirty="0"/>
              <a:t> – EW Bau)</a:t>
            </a:r>
          </a:p>
          <a:p>
            <a:endParaRPr lang="de-DE" sz="1000" dirty="0"/>
          </a:p>
          <a:p>
            <a:r>
              <a:rPr lang="de-DE" sz="2000" dirty="0"/>
              <a:t>Eine Standard-Gliederung in der Kostenberechnung war mit der </a:t>
            </a:r>
            <a:r>
              <a:rPr lang="de-DE" sz="2000" dirty="0" err="1"/>
              <a:t>gewerke</a:t>
            </a:r>
            <a:r>
              <a:rPr lang="de-DE" sz="2000" dirty="0"/>
              <a:t>-/vergabeorientierten Gliederung des Anschlags von der 2. zur 3. Ebene nicht eindeutig nachvollziehbar vergleichbar</a:t>
            </a:r>
          </a:p>
          <a:p>
            <a:endParaRPr lang="de-DE" sz="1000" dirty="0"/>
          </a:p>
          <a:p>
            <a:r>
              <a:rPr lang="de-DE" sz="2000" dirty="0"/>
              <a:t>Die Kostenberechnung auf der 3. Ebene erleichtert später stark die Argumentation und Nachvollziehbarkeit zur </a:t>
            </a:r>
            <a:r>
              <a:rPr lang="de-DE" sz="2000" b="1" dirty="0"/>
              <a:t>Fortschreibung der Kostenberechnung bei Planungsänderungen (§ 10 HOAI 2013)</a:t>
            </a:r>
          </a:p>
          <a:p>
            <a:endParaRPr lang="de-DE" sz="2000" dirty="0"/>
          </a:p>
          <a:p>
            <a:endParaRPr lang="de-DE" sz="1600" dirty="0"/>
          </a:p>
        </p:txBody>
      </p:sp>
      <p:sp>
        <p:nvSpPr>
          <p:cNvPr id="8" name="Rechteck 7">
            <a:hlinkClick r:id="rId3" action="ppaction://hlinksldjump"/>
          </p:cNvPr>
          <p:cNvSpPr/>
          <p:nvPr/>
        </p:nvSpPr>
        <p:spPr>
          <a:xfrm>
            <a:off x="8316416" y="188640"/>
            <a:ext cx="720080" cy="2304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12088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Grafik 19">
            <a:extLst>
              <a:ext uri="{FF2B5EF4-FFF2-40B4-BE49-F238E27FC236}">
                <a16:creationId xmlns:a16="http://schemas.microsoft.com/office/drawing/2014/main" id="{F8FA84DE-6BFF-4F6E-99C7-1DB3158D5E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859" y="1680815"/>
            <a:ext cx="7174160" cy="4780905"/>
          </a:xfrm>
          <a:prstGeom prst="rect">
            <a:avLst/>
          </a:prstGeom>
        </p:spPr>
      </p:pic>
      <p:sp>
        <p:nvSpPr>
          <p:cNvPr id="15" name="Inhaltsplatzhalter 5">
            <a:extLst>
              <a:ext uri="{FF2B5EF4-FFF2-40B4-BE49-F238E27FC236}">
                <a16:creationId xmlns:a16="http://schemas.microsoft.com/office/drawing/2014/main" id="{36D3BDFA-A1A9-4ED0-9247-35C8829E7F32}"/>
              </a:ext>
            </a:extLst>
          </p:cNvPr>
          <p:cNvSpPr txBox="1">
            <a:spLocks/>
          </p:cNvSpPr>
          <p:nvPr/>
        </p:nvSpPr>
        <p:spPr>
          <a:xfrm>
            <a:off x="467542" y="1484784"/>
            <a:ext cx="7715200" cy="4824536"/>
          </a:xfrm>
          <a:prstGeom prst="rect">
            <a:avLst/>
          </a:prstGeom>
        </p:spPr>
        <p:txBody>
          <a:bodyPr vert="horz" lIns="91440" tIns="45720" rIns="91440" bIns="45720" numCol="1" rtlCol="0">
            <a:normAutofit/>
          </a:bodyPr>
          <a:lstStyle>
            <a:lvl1pPr marL="0" indent="0" algn="l" defTabSz="914400" rtl="0" eaLnBrk="1" latinLnBrk="0" hangingPunct="1">
              <a:spcBef>
                <a:spcPct val="20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de-DE" sz="2000" dirty="0"/>
              <a:t>Das unangenehme, aber wichtige Thema:</a:t>
            </a:r>
          </a:p>
          <a:p>
            <a:pPr>
              <a:lnSpc>
                <a:spcPct val="150000"/>
              </a:lnSpc>
            </a:pPr>
            <a:endParaRPr lang="de-DE" sz="2000" dirty="0"/>
          </a:p>
          <a:p>
            <a:pPr>
              <a:lnSpc>
                <a:spcPct val="150000"/>
              </a:lnSpc>
            </a:pPr>
            <a:endParaRPr lang="de-DE" sz="2000" dirty="0"/>
          </a:p>
          <a:p>
            <a:pPr>
              <a:lnSpc>
                <a:spcPct val="150000"/>
              </a:lnSpc>
            </a:pPr>
            <a:endParaRPr lang="de-DE" sz="2000" dirty="0"/>
          </a:p>
          <a:p>
            <a:pPr>
              <a:lnSpc>
                <a:spcPct val="150000"/>
              </a:lnSpc>
            </a:pPr>
            <a:endParaRPr lang="de-DE" sz="2000" dirty="0"/>
          </a:p>
          <a:p>
            <a:pPr>
              <a:lnSpc>
                <a:spcPct val="150000"/>
              </a:lnSpc>
            </a:pPr>
            <a:endParaRPr lang="de-DE" sz="2000" dirty="0"/>
          </a:p>
          <a:p>
            <a:pPr>
              <a:lnSpc>
                <a:spcPct val="150000"/>
              </a:lnSpc>
            </a:pPr>
            <a:endParaRPr lang="de-DE" sz="2000" dirty="0"/>
          </a:p>
          <a:p>
            <a:pPr>
              <a:lnSpc>
                <a:spcPct val="150000"/>
              </a:lnSpc>
            </a:pPr>
            <a:endParaRPr lang="de-DE" sz="2000" dirty="0"/>
          </a:p>
          <a:p>
            <a:pPr algn="r">
              <a:lnSpc>
                <a:spcPct val="150000"/>
              </a:lnSpc>
            </a:pPr>
            <a:r>
              <a:rPr lang="de-DE" dirty="0"/>
              <a:t>Geld</a:t>
            </a:r>
            <a:r>
              <a:rPr lang="de-DE" sz="2000" dirty="0"/>
              <a:t> </a:t>
            </a:r>
          </a:p>
        </p:txBody>
      </p:sp>
      <p:sp>
        <p:nvSpPr>
          <p:cNvPr id="3" name="Foliennummernplatzhalter 2"/>
          <p:cNvSpPr>
            <a:spLocks noGrp="1"/>
          </p:cNvSpPr>
          <p:nvPr>
            <p:ph type="sldNum" sz="quarter" idx="12"/>
          </p:nvPr>
        </p:nvSpPr>
        <p:spPr/>
        <p:txBody>
          <a:bodyPr/>
          <a:lstStyle/>
          <a:p>
            <a:fld id="{F9B6C40D-9832-47BD-B167-F2D711DCE1C6}" type="slidenum">
              <a:rPr lang="de-DE" smtClean="0"/>
              <a:pPr/>
              <a:t>3</a:t>
            </a:fld>
            <a:endParaRPr lang="de-DE" dirty="0"/>
          </a:p>
        </p:txBody>
      </p:sp>
      <p:sp>
        <p:nvSpPr>
          <p:cNvPr id="5" name="Titel 4"/>
          <p:cNvSpPr>
            <a:spLocks noGrp="1"/>
          </p:cNvSpPr>
          <p:nvPr>
            <p:ph type="title"/>
          </p:nvPr>
        </p:nvSpPr>
        <p:spPr/>
        <p:txBody>
          <a:bodyPr>
            <a:normAutofit/>
          </a:bodyPr>
          <a:lstStyle/>
          <a:p>
            <a:r>
              <a:rPr lang="de-DE" dirty="0"/>
              <a:t>DIN 276 – Kosten im Bauwesen</a:t>
            </a:r>
          </a:p>
        </p:txBody>
      </p:sp>
      <p:sp>
        <p:nvSpPr>
          <p:cNvPr id="8" name="Rechteck 7">
            <a:hlinkClick r:id="rId4" action="ppaction://hlinksldjump"/>
          </p:cNvPr>
          <p:cNvSpPr/>
          <p:nvPr/>
        </p:nvSpPr>
        <p:spPr>
          <a:xfrm>
            <a:off x="8316416" y="188640"/>
            <a:ext cx="720080" cy="2304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Textfeld 22">
            <a:extLst>
              <a:ext uri="{FF2B5EF4-FFF2-40B4-BE49-F238E27FC236}">
                <a16:creationId xmlns:a16="http://schemas.microsoft.com/office/drawing/2014/main" id="{08646F2B-3A7A-4A54-A901-DD59E47394AC}"/>
              </a:ext>
            </a:extLst>
          </p:cNvPr>
          <p:cNvSpPr txBox="1"/>
          <p:nvPr/>
        </p:nvSpPr>
        <p:spPr>
          <a:xfrm>
            <a:off x="772359" y="2694651"/>
            <a:ext cx="2376264" cy="369332"/>
          </a:xfrm>
          <a:prstGeom prst="rect">
            <a:avLst/>
          </a:prstGeom>
          <a:noFill/>
        </p:spPr>
        <p:txBody>
          <a:bodyPr wrap="square" rtlCol="0">
            <a:spAutoFit/>
          </a:bodyPr>
          <a:lstStyle/>
          <a:p>
            <a:r>
              <a:rPr lang="de-DE" dirty="0">
                <a:solidFill>
                  <a:srgbClr val="FF0000"/>
                </a:solidFill>
              </a:rPr>
              <a:t>…Kostenexplosion…</a:t>
            </a:r>
          </a:p>
        </p:txBody>
      </p:sp>
      <p:sp>
        <p:nvSpPr>
          <p:cNvPr id="24" name="Textfeld 23">
            <a:extLst>
              <a:ext uri="{FF2B5EF4-FFF2-40B4-BE49-F238E27FC236}">
                <a16:creationId xmlns:a16="http://schemas.microsoft.com/office/drawing/2014/main" id="{3501E285-35B5-4E99-B458-5CCBC0938756}"/>
              </a:ext>
            </a:extLst>
          </p:cNvPr>
          <p:cNvSpPr txBox="1"/>
          <p:nvPr/>
        </p:nvSpPr>
        <p:spPr>
          <a:xfrm rot="877876">
            <a:off x="4681667" y="2363683"/>
            <a:ext cx="3328300" cy="369332"/>
          </a:xfrm>
          <a:prstGeom prst="rect">
            <a:avLst/>
          </a:prstGeom>
          <a:noFill/>
        </p:spPr>
        <p:txBody>
          <a:bodyPr wrap="square" rtlCol="0">
            <a:spAutoFit/>
          </a:bodyPr>
          <a:lstStyle/>
          <a:p>
            <a:r>
              <a:rPr lang="de-DE" dirty="0">
                <a:solidFill>
                  <a:srgbClr val="FF0000"/>
                </a:solidFill>
              </a:rPr>
              <a:t>…Einsparungsmaßnahmen…</a:t>
            </a:r>
          </a:p>
        </p:txBody>
      </p:sp>
      <p:sp>
        <p:nvSpPr>
          <p:cNvPr id="25" name="Textfeld 24">
            <a:extLst>
              <a:ext uri="{FF2B5EF4-FFF2-40B4-BE49-F238E27FC236}">
                <a16:creationId xmlns:a16="http://schemas.microsoft.com/office/drawing/2014/main" id="{36C33C98-642E-4B8F-B7DA-83EACBEEF1A8}"/>
              </a:ext>
            </a:extLst>
          </p:cNvPr>
          <p:cNvSpPr txBox="1"/>
          <p:nvPr/>
        </p:nvSpPr>
        <p:spPr>
          <a:xfrm rot="1325109">
            <a:off x="732567" y="5337522"/>
            <a:ext cx="3765526" cy="369332"/>
          </a:xfrm>
          <a:prstGeom prst="rect">
            <a:avLst/>
          </a:prstGeom>
          <a:noFill/>
        </p:spPr>
        <p:txBody>
          <a:bodyPr wrap="square" rtlCol="0">
            <a:spAutoFit/>
          </a:bodyPr>
          <a:lstStyle/>
          <a:p>
            <a:r>
              <a:rPr lang="de-DE" dirty="0">
                <a:solidFill>
                  <a:srgbClr val="FF0000"/>
                </a:solidFill>
              </a:rPr>
              <a:t>…Kündigung des Planungsbüros…</a:t>
            </a:r>
          </a:p>
        </p:txBody>
      </p:sp>
      <p:sp>
        <p:nvSpPr>
          <p:cNvPr id="26" name="Textfeld 25">
            <a:extLst>
              <a:ext uri="{FF2B5EF4-FFF2-40B4-BE49-F238E27FC236}">
                <a16:creationId xmlns:a16="http://schemas.microsoft.com/office/drawing/2014/main" id="{9B10201E-7C95-4003-BA81-0C2817017C05}"/>
              </a:ext>
            </a:extLst>
          </p:cNvPr>
          <p:cNvSpPr txBox="1"/>
          <p:nvPr/>
        </p:nvSpPr>
        <p:spPr>
          <a:xfrm rot="19965452">
            <a:off x="4644763" y="5214479"/>
            <a:ext cx="3268979" cy="369332"/>
          </a:xfrm>
          <a:prstGeom prst="rect">
            <a:avLst/>
          </a:prstGeom>
          <a:noFill/>
        </p:spPr>
        <p:txBody>
          <a:bodyPr wrap="square" rtlCol="0">
            <a:spAutoFit/>
          </a:bodyPr>
          <a:lstStyle/>
          <a:p>
            <a:r>
              <a:rPr lang="de-DE" dirty="0">
                <a:solidFill>
                  <a:srgbClr val="FF0000"/>
                </a:solidFill>
              </a:rPr>
              <a:t>…Insolvenz des Bauherrn…</a:t>
            </a:r>
          </a:p>
        </p:txBody>
      </p:sp>
    </p:spTree>
    <p:extLst>
      <p:ext uri="{BB962C8B-B14F-4D97-AF65-F5344CB8AC3E}">
        <p14:creationId xmlns:p14="http://schemas.microsoft.com/office/powerpoint/2010/main" val="1492839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F9B6C40D-9832-47BD-B167-F2D711DCE1C6}" type="slidenum">
              <a:rPr lang="de-DE" smtClean="0"/>
              <a:pPr/>
              <a:t>30</a:t>
            </a:fld>
            <a:endParaRPr lang="de-DE" dirty="0"/>
          </a:p>
        </p:txBody>
      </p:sp>
      <p:sp>
        <p:nvSpPr>
          <p:cNvPr id="5" name="Titel 4"/>
          <p:cNvSpPr>
            <a:spLocks noGrp="1"/>
          </p:cNvSpPr>
          <p:nvPr>
            <p:ph type="title"/>
          </p:nvPr>
        </p:nvSpPr>
        <p:spPr/>
        <p:txBody>
          <a:bodyPr>
            <a:normAutofit/>
          </a:bodyPr>
          <a:lstStyle/>
          <a:p>
            <a:r>
              <a:rPr lang="de-DE" dirty="0"/>
              <a:t>Ziff. 4.3.4 Kostenvoranschlag</a:t>
            </a:r>
          </a:p>
        </p:txBody>
      </p:sp>
      <p:sp>
        <p:nvSpPr>
          <p:cNvPr id="6" name="Inhaltsplatzhalter 5"/>
          <p:cNvSpPr>
            <a:spLocks noGrp="1"/>
          </p:cNvSpPr>
          <p:nvPr>
            <p:ph idx="1"/>
          </p:nvPr>
        </p:nvSpPr>
        <p:spPr>
          <a:prstGeom prst="rect">
            <a:avLst/>
          </a:prstGeom>
        </p:spPr>
        <p:txBody>
          <a:bodyPr numCol="1">
            <a:noAutofit/>
          </a:bodyPr>
          <a:lstStyle/>
          <a:p>
            <a:r>
              <a:rPr lang="de-DE" sz="1450" dirty="0">
                <a:solidFill>
                  <a:srgbClr val="0000FF"/>
                </a:solidFill>
              </a:rPr>
              <a:t>Der Kostenvoranschlag dient den Entscheidungen über die Ausführungsplanung und die Vorbereitung der Vergabe. Der Kostenvoranschlag kann entsprechend dem für das Bauprojekt gewählten Projektablauf </a:t>
            </a:r>
            <a:r>
              <a:rPr lang="de-DE" sz="1450" b="1" dirty="0">
                <a:solidFill>
                  <a:srgbClr val="0000FF"/>
                </a:solidFill>
              </a:rPr>
              <a:t>in einem oder mehreren Schritten </a:t>
            </a:r>
            <a:r>
              <a:rPr lang="de-DE" sz="1450" dirty="0">
                <a:solidFill>
                  <a:srgbClr val="0000FF"/>
                </a:solidFill>
              </a:rPr>
              <a:t>aufgestellt werden.</a:t>
            </a:r>
          </a:p>
          <a:p>
            <a:r>
              <a:rPr lang="de-DE" sz="1450" dirty="0">
                <a:solidFill>
                  <a:srgbClr val="0000FF"/>
                </a:solidFill>
              </a:rPr>
              <a:t>Im Kostenvoranschlag werden insbesondere folgende Informationen zugrunde gelegt:</a:t>
            </a:r>
          </a:p>
          <a:p>
            <a:pPr marL="285750" indent="-285750">
              <a:buFont typeface="Symbol" panose="05050102010706020507" pitchFamily="18" charset="2"/>
              <a:buChar char="-"/>
            </a:pPr>
            <a:r>
              <a:rPr lang="de-DE" sz="1450" dirty="0">
                <a:solidFill>
                  <a:srgbClr val="0000FF"/>
                </a:solidFill>
              </a:rPr>
              <a:t>Planungsunterlagen, z. B. Ausführungs-, Detail- und Konstruktionszeichnungen;</a:t>
            </a:r>
          </a:p>
          <a:p>
            <a:pPr marL="285750" indent="-285750">
              <a:buFont typeface="Symbol" panose="05050102010706020507" pitchFamily="18" charset="2"/>
              <a:buChar char="-"/>
            </a:pPr>
            <a:r>
              <a:rPr lang="de-DE" sz="1450" b="1" dirty="0">
                <a:solidFill>
                  <a:srgbClr val="0000FF"/>
                </a:solidFill>
              </a:rPr>
              <a:t>Leistungsbeschreibungen der Leistungsbereiche</a:t>
            </a:r>
            <a:r>
              <a:rPr lang="de-DE" sz="1450" dirty="0">
                <a:solidFill>
                  <a:srgbClr val="0000FF"/>
                </a:solidFill>
              </a:rPr>
              <a:t>;</a:t>
            </a:r>
          </a:p>
          <a:p>
            <a:pPr marL="285750" indent="-285750">
              <a:buFont typeface="Symbol" panose="05050102010706020507" pitchFamily="18" charset="2"/>
              <a:buChar char="-"/>
            </a:pPr>
            <a:r>
              <a:rPr lang="de-DE" sz="1450" dirty="0">
                <a:solidFill>
                  <a:srgbClr val="0000FF"/>
                </a:solidFill>
              </a:rPr>
              <a:t>Berechnungen, z. B. für Standsicherheit, Wärmeschutz, technische Anlagen;</a:t>
            </a:r>
          </a:p>
          <a:p>
            <a:pPr marL="285750" indent="-285750">
              <a:buFont typeface="Symbol" panose="05050102010706020507" pitchFamily="18" charset="2"/>
              <a:buChar char="-"/>
            </a:pPr>
            <a:r>
              <a:rPr lang="de-DE" sz="1450" dirty="0">
                <a:solidFill>
                  <a:srgbClr val="0000FF"/>
                </a:solidFill>
              </a:rPr>
              <a:t>Berechnungen der Mengen von Bezugseinheiten der Kostengruppen, nach dieser Norm und nach DIN 277-1;</a:t>
            </a:r>
          </a:p>
          <a:p>
            <a:pPr marL="285750" indent="-285750">
              <a:buFont typeface="Symbol" panose="05050102010706020507" pitchFamily="18" charset="2"/>
              <a:buChar char="-"/>
            </a:pPr>
            <a:r>
              <a:rPr lang="de-DE" sz="1450" dirty="0">
                <a:solidFill>
                  <a:srgbClr val="0000FF"/>
                </a:solidFill>
              </a:rPr>
              <a:t>Mengenermittlungen von Teilleistungen;</a:t>
            </a:r>
          </a:p>
          <a:p>
            <a:pPr marL="285750" indent="-285750">
              <a:buFont typeface="Symbol" panose="05050102010706020507" pitchFamily="18" charset="2"/>
              <a:buChar char="-"/>
            </a:pPr>
            <a:r>
              <a:rPr lang="de-DE" sz="1450" dirty="0">
                <a:solidFill>
                  <a:srgbClr val="0000FF"/>
                </a:solidFill>
              </a:rPr>
              <a:t>Erläuterungen zur organisatorischen und terminlichen Abwicklung des Bauprojekts;</a:t>
            </a:r>
          </a:p>
          <a:p>
            <a:pPr marL="285750" indent="-285750">
              <a:buFont typeface="Symbol" panose="05050102010706020507" pitchFamily="18" charset="2"/>
              <a:buChar char="-"/>
            </a:pPr>
            <a:r>
              <a:rPr lang="de-DE" sz="1450" dirty="0">
                <a:solidFill>
                  <a:srgbClr val="0000FF"/>
                </a:solidFill>
              </a:rPr>
              <a:t>Zusammenstellungen der Kosten </a:t>
            </a:r>
            <a:r>
              <a:rPr lang="de-DE" sz="1450" b="1" dirty="0">
                <a:solidFill>
                  <a:srgbClr val="0000FF"/>
                </a:solidFill>
              </a:rPr>
              <a:t>von bereits vorliegenden Angeboten und Aufträgen </a:t>
            </a:r>
            <a:r>
              <a:rPr lang="de-DE" sz="1450" dirty="0">
                <a:solidFill>
                  <a:srgbClr val="0000FF"/>
                </a:solidFill>
              </a:rPr>
              <a:t>sowie der bereits entstandenen Kosten. </a:t>
            </a:r>
          </a:p>
          <a:p>
            <a:r>
              <a:rPr lang="de-DE" sz="1450" dirty="0">
                <a:solidFill>
                  <a:srgbClr val="0000FF"/>
                </a:solidFill>
              </a:rPr>
              <a:t>Im Kostenvoranschlag müssen die Gesamtkosten </a:t>
            </a:r>
            <a:r>
              <a:rPr lang="de-DE" sz="1450" b="1" dirty="0">
                <a:solidFill>
                  <a:srgbClr val="0000FF"/>
                </a:solidFill>
              </a:rPr>
              <a:t>nach Kostengruppen in der dritten Ebene der Kostengliederung</a:t>
            </a:r>
            <a:r>
              <a:rPr lang="de-DE" sz="1450" dirty="0">
                <a:solidFill>
                  <a:srgbClr val="0000FF"/>
                </a:solidFill>
              </a:rPr>
              <a:t> ermittelt und </a:t>
            </a:r>
            <a:r>
              <a:rPr lang="de-DE" sz="1450" b="1" dirty="0">
                <a:solidFill>
                  <a:srgbClr val="0000FF"/>
                </a:solidFill>
              </a:rPr>
              <a:t>darüber hinaus nach technischen Merkmalen oder herstellungsmäßigen Gesichtspunkten weiter untergliedert </a:t>
            </a:r>
            <a:r>
              <a:rPr lang="de-DE" sz="1450" dirty="0">
                <a:solidFill>
                  <a:srgbClr val="0000FF"/>
                </a:solidFill>
              </a:rPr>
              <a:t>werden. Unabhängig von der Art der Ermittlung bzw. dem jeweils gewählten Kostenermittlungsverfahren müssen die ermittelten Kosten </a:t>
            </a:r>
            <a:r>
              <a:rPr lang="de-DE" sz="1450" b="1" dirty="0">
                <a:solidFill>
                  <a:srgbClr val="0000FF"/>
                </a:solidFill>
              </a:rPr>
              <a:t>nach den für das Bauprojekt vorgesehenen Vergabeeinheiten geordnet</a:t>
            </a:r>
            <a:r>
              <a:rPr lang="de-DE" sz="1450" dirty="0">
                <a:solidFill>
                  <a:srgbClr val="0000FF"/>
                </a:solidFill>
              </a:rPr>
              <a:t> werden. </a:t>
            </a:r>
          </a:p>
        </p:txBody>
      </p:sp>
      <p:sp>
        <p:nvSpPr>
          <p:cNvPr id="8" name="Rechteck 7">
            <a:hlinkClick r:id="rId3" action="ppaction://hlinksldjump"/>
          </p:cNvPr>
          <p:cNvSpPr/>
          <p:nvPr/>
        </p:nvSpPr>
        <p:spPr>
          <a:xfrm>
            <a:off x="8316416" y="188640"/>
            <a:ext cx="720080" cy="2304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178461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F9B6C40D-9832-47BD-B167-F2D711DCE1C6}" type="slidenum">
              <a:rPr lang="de-DE" smtClean="0"/>
              <a:pPr/>
              <a:t>31</a:t>
            </a:fld>
            <a:endParaRPr lang="de-DE" dirty="0"/>
          </a:p>
        </p:txBody>
      </p:sp>
      <p:sp>
        <p:nvSpPr>
          <p:cNvPr id="5" name="Titel 4"/>
          <p:cNvSpPr>
            <a:spLocks noGrp="1"/>
          </p:cNvSpPr>
          <p:nvPr>
            <p:ph type="title"/>
          </p:nvPr>
        </p:nvSpPr>
        <p:spPr/>
        <p:txBody>
          <a:bodyPr>
            <a:normAutofit/>
          </a:bodyPr>
          <a:lstStyle/>
          <a:p>
            <a:r>
              <a:rPr lang="de-DE" dirty="0"/>
              <a:t>Zu Ziff. 4.3.4 Kostenvoranschlag</a:t>
            </a:r>
          </a:p>
        </p:txBody>
      </p:sp>
      <p:sp>
        <p:nvSpPr>
          <p:cNvPr id="6" name="Inhaltsplatzhalter 5"/>
          <p:cNvSpPr>
            <a:spLocks noGrp="1"/>
          </p:cNvSpPr>
          <p:nvPr>
            <p:ph idx="1"/>
          </p:nvPr>
        </p:nvSpPr>
        <p:spPr>
          <a:prstGeom prst="rect">
            <a:avLst/>
          </a:prstGeom>
        </p:spPr>
        <p:txBody>
          <a:bodyPr numCol="1">
            <a:noAutofit/>
          </a:bodyPr>
          <a:lstStyle/>
          <a:p>
            <a:pPr marL="342900" indent="-342900">
              <a:buFont typeface="Wingdings" panose="05000000000000000000" pitchFamily="2" charset="2"/>
              <a:buChar char="§"/>
            </a:pPr>
            <a:r>
              <a:rPr lang="de-DE" sz="2000" dirty="0"/>
              <a:t>Diese neue Kostenermittlungsstufe entspricht prinzipiell dem Zweck, den auch die </a:t>
            </a:r>
            <a:r>
              <a:rPr lang="de-DE" sz="2000" b="1" dirty="0"/>
              <a:t>Grundleistung „Bepreiste Leistungs-verzeichnisse“ in der Lph 6</a:t>
            </a:r>
            <a:r>
              <a:rPr lang="de-DE" sz="2000" dirty="0"/>
              <a:t> seit der HOAI 2013 verfolgt.</a:t>
            </a:r>
          </a:p>
          <a:p>
            <a:pPr marL="342900" indent="-342900">
              <a:buFont typeface="Wingdings" panose="05000000000000000000" pitchFamily="2" charset="2"/>
              <a:buChar char="§"/>
            </a:pPr>
            <a:r>
              <a:rPr lang="de-DE" sz="2000" dirty="0"/>
              <a:t>Die Formulierung „in einem oder mehreren Schritten“ unterstreicht den Charakter der </a:t>
            </a:r>
            <a:r>
              <a:rPr lang="de-DE" sz="2000" b="1" dirty="0"/>
              <a:t>Kostenermittlung und –</a:t>
            </a:r>
            <a:r>
              <a:rPr lang="de-DE" sz="2000" b="1" dirty="0" err="1"/>
              <a:t>kontrolle</a:t>
            </a:r>
            <a:r>
              <a:rPr lang="de-DE" sz="2000" b="1" dirty="0"/>
              <a:t> </a:t>
            </a:r>
            <a:r>
              <a:rPr lang="de-DE" sz="2000" dirty="0"/>
              <a:t>spätestens nach der Kostenberechnung </a:t>
            </a:r>
            <a:r>
              <a:rPr lang="de-DE" sz="2000" b="1" dirty="0"/>
              <a:t>als Prozess</a:t>
            </a:r>
            <a:r>
              <a:rPr lang="de-DE" sz="2000" dirty="0"/>
              <a:t>.</a:t>
            </a:r>
            <a:endParaRPr lang="de-DE" sz="1100" dirty="0"/>
          </a:p>
          <a:p>
            <a:pPr marL="342900" indent="-342900">
              <a:buFont typeface="Wingdings" panose="05000000000000000000" pitchFamily="2" charset="2"/>
              <a:buChar char="§"/>
            </a:pPr>
            <a:r>
              <a:rPr lang="de-DE" sz="2000" dirty="0"/>
              <a:t>Die gebotene Integration</a:t>
            </a:r>
            <a:r>
              <a:rPr lang="de-DE" sz="2000" b="1" dirty="0">
                <a:solidFill>
                  <a:srgbClr val="0000FF"/>
                </a:solidFill>
              </a:rPr>
              <a:t> </a:t>
            </a:r>
            <a:r>
              <a:rPr lang="de-DE" sz="2000" dirty="0"/>
              <a:t>von bereits vorliegenden Angeboten und Aufträgen sowie der bereits entstandenen Kosten lässt die </a:t>
            </a:r>
            <a:r>
              <a:rPr lang="de-DE" sz="2000" b="1" dirty="0"/>
              <a:t>Grenzen zum </a:t>
            </a:r>
            <a:r>
              <a:rPr lang="de-DE" sz="2000" dirty="0"/>
              <a:t>prinzipiell folgenden </a:t>
            </a:r>
            <a:r>
              <a:rPr lang="de-DE" sz="2000" b="1" dirty="0"/>
              <a:t>Kostenanschlag verschwimmen</a:t>
            </a:r>
          </a:p>
          <a:p>
            <a:pPr marL="342900" indent="-342900">
              <a:buFont typeface="Wingdings" panose="05000000000000000000" pitchFamily="2" charset="2"/>
              <a:buChar char="§"/>
            </a:pPr>
            <a:r>
              <a:rPr lang="de-DE" sz="2000" dirty="0"/>
              <a:t>Die </a:t>
            </a:r>
            <a:r>
              <a:rPr lang="de-DE" sz="2000" b="1" dirty="0"/>
              <a:t>ausführungsorientierte Gliederung </a:t>
            </a:r>
            <a:r>
              <a:rPr lang="de-DE" sz="2000" dirty="0"/>
              <a:t>ist ab dieser Stufe nicht nur möglich / empfohlen, sondern über die Ordnung nach Vergabeeinheiten letztlich verpflichtend.</a:t>
            </a:r>
          </a:p>
          <a:p>
            <a:pPr marL="342900" indent="-342900">
              <a:buFont typeface="Wingdings" panose="05000000000000000000" pitchFamily="2" charset="2"/>
              <a:buChar char="§"/>
            </a:pPr>
            <a:r>
              <a:rPr lang="de-DE" sz="2000" dirty="0"/>
              <a:t>Gliederung auf der </a:t>
            </a:r>
            <a:r>
              <a:rPr lang="de-DE" sz="2000" b="1" dirty="0"/>
              <a:t>„vierten Ebene“</a:t>
            </a:r>
            <a:r>
              <a:rPr lang="de-DE" sz="2000" dirty="0"/>
              <a:t>.</a:t>
            </a:r>
            <a:endParaRPr lang="de-DE" sz="2000" b="1" dirty="0"/>
          </a:p>
          <a:p>
            <a:endParaRPr lang="de-DE" sz="1600" dirty="0"/>
          </a:p>
        </p:txBody>
      </p:sp>
      <p:sp>
        <p:nvSpPr>
          <p:cNvPr id="8" name="Rechteck 7">
            <a:hlinkClick r:id="rId3" action="ppaction://hlinksldjump"/>
          </p:cNvPr>
          <p:cNvSpPr/>
          <p:nvPr/>
        </p:nvSpPr>
        <p:spPr>
          <a:xfrm>
            <a:off x="8316416" y="188640"/>
            <a:ext cx="720080" cy="2304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422337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F9B6C40D-9832-47BD-B167-F2D711DCE1C6}" type="slidenum">
              <a:rPr lang="de-DE" smtClean="0"/>
              <a:pPr/>
              <a:t>32</a:t>
            </a:fld>
            <a:endParaRPr lang="de-DE" dirty="0"/>
          </a:p>
        </p:txBody>
      </p:sp>
      <p:sp>
        <p:nvSpPr>
          <p:cNvPr id="5" name="Titel 4"/>
          <p:cNvSpPr>
            <a:spLocks noGrp="1"/>
          </p:cNvSpPr>
          <p:nvPr>
            <p:ph type="title"/>
          </p:nvPr>
        </p:nvSpPr>
        <p:spPr/>
        <p:txBody>
          <a:bodyPr>
            <a:normAutofit/>
          </a:bodyPr>
          <a:lstStyle/>
          <a:p>
            <a:r>
              <a:rPr lang="de-DE" dirty="0"/>
              <a:t>Ziff. 4.3.5 Kostenanschlag</a:t>
            </a:r>
          </a:p>
        </p:txBody>
      </p:sp>
      <p:sp>
        <p:nvSpPr>
          <p:cNvPr id="6" name="Inhaltsplatzhalter 5"/>
          <p:cNvSpPr>
            <a:spLocks noGrp="1"/>
          </p:cNvSpPr>
          <p:nvPr>
            <p:ph idx="1"/>
          </p:nvPr>
        </p:nvSpPr>
        <p:spPr>
          <a:prstGeom prst="rect">
            <a:avLst/>
          </a:prstGeom>
        </p:spPr>
        <p:txBody>
          <a:bodyPr numCol="1">
            <a:noAutofit/>
          </a:bodyPr>
          <a:lstStyle/>
          <a:p>
            <a:r>
              <a:rPr lang="de-DE" sz="1550" dirty="0"/>
              <a:t>Der Kostenanschlag dient den Entscheidungen </a:t>
            </a:r>
            <a:r>
              <a:rPr lang="de-DE" sz="1550" dirty="0">
                <a:solidFill>
                  <a:srgbClr val="0000FF"/>
                </a:solidFill>
              </a:rPr>
              <a:t>über die Vergaben und die Ausführung</a:t>
            </a:r>
            <a:r>
              <a:rPr lang="de-DE" sz="1550" dirty="0"/>
              <a:t>. </a:t>
            </a:r>
            <a:r>
              <a:rPr lang="de-DE" sz="1550" dirty="0">
                <a:solidFill>
                  <a:srgbClr val="0000FF"/>
                </a:solidFill>
              </a:rPr>
              <a:t>Der Kostenanschlag wird entsprechend dem für das Bauprojekt gewählten Projektablauf </a:t>
            </a:r>
            <a:r>
              <a:rPr lang="de-DE" sz="1550" b="1" dirty="0">
                <a:solidFill>
                  <a:srgbClr val="0000FF"/>
                </a:solidFill>
              </a:rPr>
              <a:t>in mehreren Schritten aufgestellt, indem die Kosten auf dem jeweils aktuellen Kostenstand zusammengestellt</a:t>
            </a:r>
            <a:r>
              <a:rPr lang="de-DE" sz="1550" dirty="0">
                <a:solidFill>
                  <a:srgbClr val="0000FF"/>
                </a:solidFill>
              </a:rPr>
              <a:t> werden.</a:t>
            </a:r>
          </a:p>
          <a:p>
            <a:r>
              <a:rPr lang="de-DE" sz="1550" dirty="0"/>
              <a:t>Im Kostenanschlag werden insbesondere folgende Informationen zugrunde gelegt:</a:t>
            </a:r>
          </a:p>
          <a:p>
            <a:pPr marL="285750" indent="-285750">
              <a:buFont typeface="Symbol" panose="05050102010706020507" pitchFamily="18" charset="2"/>
              <a:buChar char="-"/>
            </a:pPr>
            <a:r>
              <a:rPr lang="de-DE" sz="1550" dirty="0"/>
              <a:t>Planungsunterlagen, z. B. Ausführungs- und Detailzeichnungen, </a:t>
            </a:r>
            <a:r>
              <a:rPr lang="de-DE" sz="1550" b="1" dirty="0">
                <a:solidFill>
                  <a:srgbClr val="0000FF"/>
                </a:solidFill>
              </a:rPr>
              <a:t>Konstruktions- und Montagezeichnungen, Aufmaß- und Abrechnungszeichnungen</a:t>
            </a:r>
            <a:r>
              <a:rPr lang="de-DE" sz="1550" dirty="0"/>
              <a:t>;</a:t>
            </a:r>
          </a:p>
          <a:p>
            <a:pPr marL="285750" indent="-285750">
              <a:buFont typeface="Symbol" panose="05050102010706020507" pitchFamily="18" charset="2"/>
              <a:buChar char="-"/>
            </a:pPr>
            <a:r>
              <a:rPr lang="de-DE" sz="1550" dirty="0"/>
              <a:t>Angebote der ausführenden Unternehmen mit Leistungsbeschreibungen;</a:t>
            </a:r>
          </a:p>
          <a:p>
            <a:pPr marL="285750" indent="-285750">
              <a:buFont typeface="Symbol" panose="05050102010706020507" pitchFamily="18" charset="2"/>
              <a:buChar char="-"/>
            </a:pPr>
            <a:r>
              <a:rPr lang="de-DE" sz="1550" dirty="0"/>
              <a:t>Vertragsunterlagen der ausführenden Unternehmen;</a:t>
            </a:r>
          </a:p>
          <a:p>
            <a:pPr marL="285750" indent="-285750">
              <a:buFont typeface="Symbol" panose="05050102010706020507" pitchFamily="18" charset="2"/>
              <a:buChar char="-"/>
            </a:pPr>
            <a:r>
              <a:rPr lang="de-DE" sz="1550" dirty="0"/>
              <a:t>Technische Berechnungen;</a:t>
            </a:r>
          </a:p>
          <a:p>
            <a:pPr marL="285750" indent="-285750">
              <a:buFont typeface="Symbol" panose="05050102010706020507" pitchFamily="18" charset="2"/>
              <a:buChar char="-"/>
            </a:pPr>
            <a:r>
              <a:rPr lang="de-DE" sz="1550" dirty="0"/>
              <a:t>Mengenermittlungen von Teilleistungen;</a:t>
            </a:r>
          </a:p>
          <a:p>
            <a:pPr marL="285750" indent="-285750">
              <a:buFont typeface="Symbol" panose="05050102010706020507" pitchFamily="18" charset="2"/>
              <a:buChar char="-"/>
            </a:pPr>
            <a:r>
              <a:rPr lang="de-DE" sz="1550" b="1" dirty="0">
                <a:solidFill>
                  <a:srgbClr val="0000FF"/>
                </a:solidFill>
              </a:rPr>
              <a:t>Rechnungen der ausführenden Unternehmen und Ergebnisse der Rechnungsprüfung</a:t>
            </a:r>
            <a:r>
              <a:rPr lang="de-DE" sz="1550" dirty="0">
                <a:solidFill>
                  <a:srgbClr val="0000FF"/>
                </a:solidFill>
              </a:rPr>
              <a:t>;</a:t>
            </a:r>
          </a:p>
          <a:p>
            <a:pPr marL="285750" indent="-285750">
              <a:buFont typeface="Symbol" panose="05050102010706020507" pitchFamily="18" charset="2"/>
              <a:buChar char="-"/>
            </a:pPr>
            <a:r>
              <a:rPr lang="de-DE" sz="1550" dirty="0"/>
              <a:t>Informationen über die Ausführung und zur organisatorischen und terminlichen Abwicklung des Bauprojekts;</a:t>
            </a:r>
          </a:p>
          <a:p>
            <a:pPr marL="285750" indent="-285750">
              <a:buFont typeface="Symbol" panose="05050102010706020507" pitchFamily="18" charset="2"/>
              <a:buChar char="-"/>
            </a:pPr>
            <a:r>
              <a:rPr lang="de-DE" sz="1550" dirty="0"/>
              <a:t>Zusammenstellungen der bereits entstandenen Kosten.</a:t>
            </a:r>
          </a:p>
          <a:p>
            <a:r>
              <a:rPr lang="de-DE" sz="1550" dirty="0"/>
              <a:t>Im Kostenanschlag </a:t>
            </a:r>
            <a:r>
              <a:rPr lang="de-DE" sz="1550" b="1" dirty="0"/>
              <a:t>müssen</a:t>
            </a:r>
            <a:r>
              <a:rPr lang="de-DE" sz="1550" dirty="0"/>
              <a:t> die Kosten </a:t>
            </a:r>
            <a:r>
              <a:rPr lang="de-DE" sz="1550" b="1" dirty="0"/>
              <a:t>nach den für das Bauprojekt festgelegten Vergabeeinheiten zusammengestellt und geordnet </a:t>
            </a:r>
            <a:r>
              <a:rPr lang="de-DE" sz="1550" dirty="0"/>
              <a:t>werden.</a:t>
            </a:r>
          </a:p>
        </p:txBody>
      </p:sp>
      <p:sp>
        <p:nvSpPr>
          <p:cNvPr id="8" name="Rechteck 7">
            <a:hlinkClick r:id="rId3" action="ppaction://hlinksldjump"/>
          </p:cNvPr>
          <p:cNvSpPr/>
          <p:nvPr/>
        </p:nvSpPr>
        <p:spPr>
          <a:xfrm>
            <a:off x="8316416" y="188640"/>
            <a:ext cx="720080" cy="2304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009879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F9B6C40D-9832-47BD-B167-F2D711DCE1C6}" type="slidenum">
              <a:rPr lang="de-DE" smtClean="0"/>
              <a:pPr/>
              <a:t>33</a:t>
            </a:fld>
            <a:endParaRPr lang="de-DE" dirty="0"/>
          </a:p>
        </p:txBody>
      </p:sp>
      <p:sp>
        <p:nvSpPr>
          <p:cNvPr id="5" name="Titel 4"/>
          <p:cNvSpPr>
            <a:spLocks noGrp="1"/>
          </p:cNvSpPr>
          <p:nvPr>
            <p:ph type="title"/>
          </p:nvPr>
        </p:nvSpPr>
        <p:spPr/>
        <p:txBody>
          <a:bodyPr>
            <a:normAutofit/>
          </a:bodyPr>
          <a:lstStyle/>
          <a:p>
            <a:r>
              <a:rPr lang="de-DE" dirty="0"/>
              <a:t>Zu Ziff. 4.3.5 Kostenanschlag</a:t>
            </a:r>
          </a:p>
        </p:txBody>
      </p:sp>
      <p:sp>
        <p:nvSpPr>
          <p:cNvPr id="6" name="Inhaltsplatzhalter 5"/>
          <p:cNvSpPr>
            <a:spLocks noGrp="1"/>
          </p:cNvSpPr>
          <p:nvPr>
            <p:ph idx="1"/>
          </p:nvPr>
        </p:nvSpPr>
        <p:spPr>
          <a:prstGeom prst="rect">
            <a:avLst/>
          </a:prstGeom>
        </p:spPr>
        <p:txBody>
          <a:bodyPr numCol="1">
            <a:noAutofit/>
          </a:bodyPr>
          <a:lstStyle/>
          <a:p>
            <a:pPr marL="342900" indent="-342900">
              <a:buFont typeface="Wingdings" panose="05000000000000000000" pitchFamily="2" charset="2"/>
              <a:buChar char="§"/>
            </a:pPr>
            <a:r>
              <a:rPr lang="de-DE" sz="1800" dirty="0"/>
              <a:t>Die realitätsfremde Definition des Kostenanschlags als „Grundlage für die Entscheidung über die Ausführungsplanung und die Vorbereitung der Vergabe“ ist beseitigt.</a:t>
            </a:r>
          </a:p>
          <a:p>
            <a:pPr marL="342900" indent="-342900">
              <a:buFont typeface="Wingdings" panose="05000000000000000000" pitchFamily="2" charset="2"/>
              <a:buChar char="§"/>
            </a:pPr>
            <a:r>
              <a:rPr lang="de-DE" sz="1800" dirty="0"/>
              <a:t>Die Formulierung „in einem oder mehreren Schritten, indem die Kosten auf dem jeweils aktuellen Kostenstand zusammengestellt werden“ unterstreicht erneut den Charakter der </a:t>
            </a:r>
            <a:r>
              <a:rPr lang="de-DE" sz="1800" b="1" dirty="0"/>
              <a:t>Kostenermittlung und –</a:t>
            </a:r>
            <a:r>
              <a:rPr lang="de-DE" sz="1800" b="1" dirty="0" err="1"/>
              <a:t>kontrolle</a:t>
            </a:r>
            <a:r>
              <a:rPr lang="de-DE" sz="1800" b="1" dirty="0"/>
              <a:t> als fortlaufenden Prozess</a:t>
            </a:r>
            <a:r>
              <a:rPr lang="de-DE" sz="1800" dirty="0"/>
              <a:t>.</a:t>
            </a:r>
          </a:p>
          <a:p>
            <a:pPr marL="342900" indent="-342900">
              <a:buFont typeface="Wingdings" panose="05000000000000000000" pitchFamily="2" charset="2"/>
              <a:buChar char="§"/>
            </a:pPr>
            <a:r>
              <a:rPr lang="de-DE" sz="1800" dirty="0"/>
              <a:t>Die gebotene Integration</a:t>
            </a:r>
            <a:r>
              <a:rPr lang="de-DE" sz="1800" b="1" dirty="0">
                <a:solidFill>
                  <a:srgbClr val="0000FF"/>
                </a:solidFill>
              </a:rPr>
              <a:t> </a:t>
            </a:r>
            <a:r>
              <a:rPr lang="de-DE" sz="1800" dirty="0"/>
              <a:t>von Zeichnungen und Rechnungen der ausführenden Unternehmen lässt die </a:t>
            </a:r>
            <a:r>
              <a:rPr lang="de-DE" sz="1800" b="1" dirty="0"/>
              <a:t>Grenzen zur </a:t>
            </a:r>
            <a:r>
              <a:rPr lang="de-DE" sz="1800" dirty="0"/>
              <a:t>prinzipiell folgenden </a:t>
            </a:r>
            <a:r>
              <a:rPr lang="de-DE" sz="1800" b="1" dirty="0"/>
              <a:t>Kostenfeststellung verschwimmen</a:t>
            </a:r>
          </a:p>
          <a:p>
            <a:pPr marL="342900" indent="-342900">
              <a:buFont typeface="Wingdings" panose="05000000000000000000" pitchFamily="2" charset="2"/>
              <a:buChar char="§"/>
            </a:pPr>
            <a:r>
              <a:rPr lang="de-DE" sz="1800" dirty="0"/>
              <a:t>Die </a:t>
            </a:r>
            <a:r>
              <a:rPr lang="de-DE" sz="1800" b="1" dirty="0" err="1"/>
              <a:t>gewerke</a:t>
            </a:r>
            <a:r>
              <a:rPr lang="de-DE" sz="1800" b="1" dirty="0"/>
              <a:t>- bzw. vergabeorientierte Zusammenstellung </a:t>
            </a:r>
            <a:r>
              <a:rPr lang="de-DE" sz="1800" dirty="0"/>
              <a:t>ist verpflichtend (wie bereits früher).</a:t>
            </a:r>
          </a:p>
          <a:p>
            <a:pPr marL="342900" indent="-342900">
              <a:buFont typeface="Wingdings" panose="05000000000000000000" pitchFamily="2" charset="2"/>
              <a:buChar char="§"/>
            </a:pPr>
            <a:r>
              <a:rPr lang="de-DE" sz="1800" dirty="0"/>
              <a:t>Eine Angabe zur Gliederungstiefe fehlt nun.</a:t>
            </a:r>
          </a:p>
        </p:txBody>
      </p:sp>
      <p:sp>
        <p:nvSpPr>
          <p:cNvPr id="8" name="Rechteck 7">
            <a:hlinkClick r:id="rId3" action="ppaction://hlinksldjump"/>
          </p:cNvPr>
          <p:cNvSpPr/>
          <p:nvPr/>
        </p:nvSpPr>
        <p:spPr>
          <a:xfrm>
            <a:off x="8316416" y="188640"/>
            <a:ext cx="720080" cy="2304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000663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F9B6C40D-9832-47BD-B167-F2D711DCE1C6}" type="slidenum">
              <a:rPr lang="de-DE" smtClean="0"/>
              <a:pPr/>
              <a:t>34</a:t>
            </a:fld>
            <a:endParaRPr lang="de-DE" dirty="0"/>
          </a:p>
        </p:txBody>
      </p:sp>
      <p:sp>
        <p:nvSpPr>
          <p:cNvPr id="5" name="Titel 4"/>
          <p:cNvSpPr>
            <a:spLocks noGrp="1"/>
          </p:cNvSpPr>
          <p:nvPr>
            <p:ph type="title"/>
          </p:nvPr>
        </p:nvSpPr>
        <p:spPr/>
        <p:txBody>
          <a:bodyPr>
            <a:normAutofit/>
          </a:bodyPr>
          <a:lstStyle/>
          <a:p>
            <a:r>
              <a:rPr lang="de-DE" dirty="0"/>
              <a:t>Ziff. 4.3.5 Kostenfeststellung</a:t>
            </a:r>
          </a:p>
        </p:txBody>
      </p:sp>
      <p:sp>
        <p:nvSpPr>
          <p:cNvPr id="6" name="Inhaltsplatzhalter 5"/>
          <p:cNvSpPr>
            <a:spLocks noGrp="1"/>
          </p:cNvSpPr>
          <p:nvPr>
            <p:ph idx="1"/>
          </p:nvPr>
        </p:nvSpPr>
        <p:spPr>
          <a:xfrm>
            <a:off x="457200" y="1484784"/>
            <a:ext cx="7715200" cy="4824536"/>
          </a:xfrm>
          <a:prstGeom prst="rect">
            <a:avLst/>
          </a:prstGeom>
        </p:spPr>
        <p:txBody>
          <a:bodyPr numCol="1">
            <a:noAutofit/>
          </a:bodyPr>
          <a:lstStyle/>
          <a:p>
            <a:r>
              <a:rPr lang="de-DE" sz="1800" dirty="0"/>
              <a:t>Die Kostenfeststellung dient dem Nachweis der entstandenen Kosten sowie gegebenenfalls Vergleichen und Dokumentationen.</a:t>
            </a:r>
          </a:p>
          <a:p>
            <a:r>
              <a:rPr lang="de-DE" sz="1800" dirty="0"/>
              <a:t>In der Kostenfeststellung werden insbesondere folgende Informationen zugrunde gelegt:</a:t>
            </a:r>
          </a:p>
          <a:p>
            <a:pPr marL="285750" indent="-285750">
              <a:buFont typeface="Symbol" panose="05050102010706020507" pitchFamily="18" charset="2"/>
              <a:buChar char="-"/>
            </a:pPr>
            <a:r>
              <a:rPr lang="de-DE" sz="1800" dirty="0"/>
              <a:t>geprüfte Abrechnungsbelege, z. B. Schlussrechnungen, Nachweise der Eigenleistungen;</a:t>
            </a:r>
          </a:p>
          <a:p>
            <a:pPr marL="285750" indent="-285750">
              <a:buFont typeface="Symbol" panose="05050102010706020507" pitchFamily="18" charset="2"/>
              <a:buChar char="-"/>
            </a:pPr>
            <a:r>
              <a:rPr lang="de-DE" sz="1800" dirty="0"/>
              <a:t>Planungsunterlagen, z. B. Abrechnungszeichnungen;</a:t>
            </a:r>
          </a:p>
          <a:p>
            <a:pPr marL="285750" indent="-285750">
              <a:buFont typeface="Symbol" panose="05050102010706020507" pitchFamily="18" charset="2"/>
              <a:buChar char="-"/>
            </a:pPr>
            <a:r>
              <a:rPr lang="de-DE" sz="1800" dirty="0"/>
              <a:t>Erläuterungen.</a:t>
            </a:r>
          </a:p>
          <a:p>
            <a:r>
              <a:rPr lang="de-DE" sz="1800" dirty="0"/>
              <a:t>In der Kostenfeststellung müssen die Gesamtkosten nach Kostengruppen bis zur </a:t>
            </a:r>
            <a:r>
              <a:rPr lang="de-DE" sz="1800" b="1" dirty="0"/>
              <a:t>dritten Ebene </a:t>
            </a:r>
            <a:r>
              <a:rPr lang="de-DE" sz="1800" dirty="0"/>
              <a:t>der Kostengliederung </a:t>
            </a:r>
            <a:r>
              <a:rPr lang="de-DE" sz="1800" dirty="0">
                <a:solidFill>
                  <a:srgbClr val="0000FF"/>
                </a:solidFill>
              </a:rPr>
              <a:t>bzw. nach der für das Bauprojekt festgelegten Struktur des Kostenanschlags </a:t>
            </a:r>
            <a:r>
              <a:rPr lang="de-DE" sz="1800" dirty="0"/>
              <a:t>unterteilt werden.</a:t>
            </a:r>
            <a:endParaRPr lang="de-DE" sz="1800" dirty="0">
              <a:solidFill>
                <a:srgbClr val="0000FF"/>
              </a:solidFill>
            </a:endParaRPr>
          </a:p>
        </p:txBody>
      </p:sp>
      <p:sp>
        <p:nvSpPr>
          <p:cNvPr id="8" name="Rechteck 7">
            <a:hlinkClick r:id="rId3" action="ppaction://hlinksldjump"/>
          </p:cNvPr>
          <p:cNvSpPr/>
          <p:nvPr/>
        </p:nvSpPr>
        <p:spPr>
          <a:xfrm>
            <a:off x="8316416" y="188640"/>
            <a:ext cx="720080" cy="2304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305683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F9B6C40D-9832-47BD-B167-F2D711DCE1C6}" type="slidenum">
              <a:rPr lang="de-DE" smtClean="0"/>
              <a:pPr/>
              <a:t>35</a:t>
            </a:fld>
            <a:endParaRPr lang="de-DE" dirty="0"/>
          </a:p>
        </p:txBody>
      </p:sp>
      <p:sp>
        <p:nvSpPr>
          <p:cNvPr id="5" name="Titel 4"/>
          <p:cNvSpPr>
            <a:spLocks noGrp="1"/>
          </p:cNvSpPr>
          <p:nvPr>
            <p:ph type="title"/>
          </p:nvPr>
        </p:nvSpPr>
        <p:spPr/>
        <p:txBody>
          <a:bodyPr>
            <a:normAutofit/>
          </a:bodyPr>
          <a:lstStyle/>
          <a:p>
            <a:r>
              <a:rPr lang="de-DE" dirty="0"/>
              <a:t>Fazit der Änderungen an den Stufen:</a:t>
            </a:r>
          </a:p>
        </p:txBody>
      </p:sp>
      <p:sp>
        <p:nvSpPr>
          <p:cNvPr id="6" name="Inhaltsplatzhalter 5"/>
          <p:cNvSpPr>
            <a:spLocks noGrp="1"/>
          </p:cNvSpPr>
          <p:nvPr>
            <p:ph idx="1"/>
          </p:nvPr>
        </p:nvSpPr>
        <p:spPr>
          <a:xfrm>
            <a:off x="457200" y="1484784"/>
            <a:ext cx="7715200" cy="4824536"/>
          </a:xfrm>
          <a:prstGeom prst="rect">
            <a:avLst/>
          </a:prstGeom>
        </p:spPr>
        <p:txBody>
          <a:bodyPr numCol="1">
            <a:noAutofit/>
          </a:bodyPr>
          <a:lstStyle/>
          <a:p>
            <a:r>
              <a:rPr lang="de-DE" sz="1800" dirty="0"/>
              <a:t>Im Entwurf zur neuen DIN 276</a:t>
            </a:r>
          </a:p>
          <a:p>
            <a:endParaRPr lang="de-DE" sz="1800" dirty="0"/>
          </a:p>
          <a:p>
            <a:pPr marL="285750" indent="-285750">
              <a:buFont typeface="Wingdings" panose="05000000000000000000" pitchFamily="2" charset="2"/>
              <a:buChar char="§"/>
            </a:pPr>
            <a:r>
              <a:rPr lang="de-DE" sz="1800" dirty="0"/>
              <a:t>wurde die Anforderung an den Genauigkeitsgrad (zumindest nominell) erhöht,</a:t>
            </a:r>
          </a:p>
          <a:p>
            <a:pPr marL="285750" indent="-285750">
              <a:buFont typeface="Wingdings" panose="05000000000000000000" pitchFamily="2" charset="2"/>
              <a:buChar char="§"/>
            </a:pPr>
            <a:r>
              <a:rPr lang="de-DE" sz="1800" dirty="0"/>
              <a:t>wurde analog zur HOAI eine Zwischenstufe nach der Ausführungsplanung und vor der Angebotseinholung eingefügt,</a:t>
            </a:r>
          </a:p>
          <a:p>
            <a:pPr marL="285750" indent="-285750">
              <a:buFont typeface="Wingdings" panose="05000000000000000000" pitchFamily="2" charset="2"/>
              <a:buChar char="§"/>
            </a:pPr>
            <a:r>
              <a:rPr lang="de-DE" sz="1800" dirty="0"/>
              <a:t>wurde dem Rechnung getragen, dass fixe „Stufen“ spätestens nach der Kostenberechnung praxisuntauglich sind und eine permanente vergleichende Kostenverfolgung statt formaler Einzelermittlungen notwendig ist,</a:t>
            </a:r>
          </a:p>
          <a:p>
            <a:pPr lvl="1"/>
            <a:endParaRPr lang="de-DE" sz="600" dirty="0"/>
          </a:p>
          <a:p>
            <a:pPr lvl="1">
              <a:lnSpc>
                <a:spcPct val="150000"/>
              </a:lnSpc>
              <a:buSzPct val="75000"/>
            </a:pPr>
            <a:r>
              <a:rPr lang="de-DE" sz="1200" b="1" dirty="0"/>
              <a:t>Aus E DIN 276:2017, Ziffer 4.1 „Allgemeines“:</a:t>
            </a:r>
          </a:p>
          <a:p>
            <a:pPr lvl="1">
              <a:lnSpc>
                <a:spcPct val="150000"/>
              </a:lnSpc>
              <a:buSzPct val="75000"/>
            </a:pPr>
            <a:r>
              <a:rPr lang="de-DE" sz="1200" dirty="0"/>
              <a:t>„Die Kostenplanung ist auf der Grundlage von Planungsvorgaben (Quantitäten und Qualitäten) oder von Kostenvorgaben kontinuierlich und systematisch über alle Phasen eines Bauprojekts durchzuführen.“</a:t>
            </a:r>
          </a:p>
          <a:p>
            <a:pPr marL="285750" indent="-285750">
              <a:buFont typeface="Wingdings" panose="05000000000000000000" pitchFamily="2" charset="2"/>
              <a:buChar char="§"/>
            </a:pPr>
            <a:endParaRPr lang="de-DE" sz="1100" dirty="0"/>
          </a:p>
          <a:p>
            <a:pPr marL="285750" indent="-285750">
              <a:buFont typeface="Wingdings" panose="05000000000000000000" pitchFamily="2" charset="2"/>
              <a:buChar char="§"/>
            </a:pPr>
            <a:r>
              <a:rPr lang="de-DE" sz="1800" dirty="0"/>
              <a:t>wurde die Berücksichtigung der Auswirkung von organisatorischen und terminlichen Aspekten gestärkt.</a:t>
            </a:r>
          </a:p>
          <a:p>
            <a:endParaRPr lang="de-DE" sz="1800" dirty="0"/>
          </a:p>
        </p:txBody>
      </p:sp>
      <p:sp>
        <p:nvSpPr>
          <p:cNvPr id="8" name="Rechteck 7">
            <a:hlinkClick r:id="rId3" action="ppaction://hlinksldjump"/>
          </p:cNvPr>
          <p:cNvSpPr/>
          <p:nvPr/>
        </p:nvSpPr>
        <p:spPr>
          <a:xfrm>
            <a:off x="8316416" y="188640"/>
            <a:ext cx="720080" cy="2304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455115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F9B6C40D-9832-47BD-B167-F2D711DCE1C6}" type="slidenum">
              <a:rPr lang="de-DE" smtClean="0"/>
              <a:pPr/>
              <a:t>36</a:t>
            </a:fld>
            <a:endParaRPr lang="de-DE" dirty="0"/>
          </a:p>
        </p:txBody>
      </p:sp>
      <p:sp>
        <p:nvSpPr>
          <p:cNvPr id="5" name="Titel 4"/>
          <p:cNvSpPr>
            <a:spLocks noGrp="1"/>
          </p:cNvSpPr>
          <p:nvPr>
            <p:ph type="title"/>
          </p:nvPr>
        </p:nvSpPr>
        <p:spPr/>
        <p:txBody>
          <a:bodyPr>
            <a:normAutofit/>
          </a:bodyPr>
          <a:lstStyle/>
          <a:p>
            <a:r>
              <a:rPr lang="de-DE" dirty="0"/>
              <a:t>Auswirkung auf das Honorar nach HOAI:</a:t>
            </a:r>
          </a:p>
        </p:txBody>
      </p:sp>
      <p:sp>
        <p:nvSpPr>
          <p:cNvPr id="6" name="Inhaltsplatzhalter 5"/>
          <p:cNvSpPr>
            <a:spLocks noGrp="1"/>
          </p:cNvSpPr>
          <p:nvPr>
            <p:ph idx="1"/>
          </p:nvPr>
        </p:nvSpPr>
        <p:spPr>
          <a:xfrm>
            <a:off x="457200" y="1484784"/>
            <a:ext cx="7715200" cy="4824536"/>
          </a:xfrm>
          <a:prstGeom prst="rect">
            <a:avLst/>
          </a:prstGeom>
        </p:spPr>
        <p:txBody>
          <a:bodyPr numCol="1">
            <a:noAutofit/>
          </a:bodyPr>
          <a:lstStyle/>
          <a:p>
            <a:r>
              <a:rPr lang="de-DE" sz="1600" b="1" dirty="0"/>
              <a:t>Die HOAI 2013 ist statisch an die DIN 276-1:2008-12 gekoppelt</a:t>
            </a:r>
            <a:r>
              <a:rPr lang="de-DE" sz="1600" dirty="0"/>
              <a:t>. </a:t>
            </a:r>
          </a:p>
          <a:p>
            <a:r>
              <a:rPr lang="de-DE" sz="1600" dirty="0"/>
              <a:t>Die Kostenermittlungsstufen nach dem Entwurf zur neuen DIN 276 sind in Bezug auf die HOAI 2013 wie folgt zu bewerten:</a:t>
            </a:r>
          </a:p>
          <a:p>
            <a:endParaRPr lang="de-DE" sz="1000" dirty="0"/>
          </a:p>
          <a:p>
            <a:pPr marL="285750" indent="-285750">
              <a:buFont typeface="Wingdings" panose="05000000000000000000" pitchFamily="2" charset="2"/>
              <a:buChar char="§"/>
            </a:pPr>
            <a:r>
              <a:rPr lang="de-DE" sz="1600" dirty="0"/>
              <a:t>Das Aufstellen eines </a:t>
            </a:r>
            <a:r>
              <a:rPr lang="de-DE" sz="1600" b="1" dirty="0"/>
              <a:t>Kostenrahmens</a:t>
            </a:r>
            <a:r>
              <a:rPr lang="de-DE" sz="1600" dirty="0"/>
              <a:t> ist eine </a:t>
            </a:r>
            <a:r>
              <a:rPr lang="de-DE" sz="1600" b="1" dirty="0"/>
              <a:t>Besondere Leistung</a:t>
            </a:r>
            <a:r>
              <a:rPr lang="de-DE" sz="1600" dirty="0"/>
              <a:t>.</a:t>
            </a:r>
          </a:p>
          <a:p>
            <a:endParaRPr lang="de-DE" sz="900" dirty="0"/>
          </a:p>
          <a:p>
            <a:pPr marL="285750" indent="-285750">
              <a:buFont typeface="Wingdings" panose="05000000000000000000" pitchFamily="2" charset="2"/>
              <a:buChar char="§"/>
            </a:pPr>
            <a:r>
              <a:rPr lang="de-DE" sz="1600" dirty="0"/>
              <a:t>Vom </a:t>
            </a:r>
            <a:r>
              <a:rPr lang="de-DE" sz="1600" b="1" dirty="0"/>
              <a:t>Grundleistungshonorar</a:t>
            </a:r>
            <a:r>
              <a:rPr lang="de-DE" sz="1600" dirty="0"/>
              <a:t> abgedeckt sind </a:t>
            </a:r>
            <a:r>
              <a:rPr lang="de-DE" sz="1600" b="1" dirty="0"/>
              <a:t>Kostenschätzung und Kostenberechnung nach den „alten“ Ermittlungsstufen</a:t>
            </a:r>
            <a:r>
              <a:rPr lang="de-DE" sz="1600" dirty="0"/>
              <a:t>. Verlangt der Auftraggeber bzw. das Arbeiten nach den allgemein anerkannten Regeln der Technik die Anwendung der </a:t>
            </a:r>
            <a:r>
              <a:rPr lang="de-DE" sz="1600" b="1" dirty="0"/>
              <a:t>„neuen“ Ermittlungsstufen </a:t>
            </a:r>
            <a:r>
              <a:rPr lang="de-DE" sz="1600" dirty="0"/>
              <a:t>für Kostenschätzung und Kostenberechnung, sind damit im Sinne der HOAI „vertiefte“ Kostenermittlungen und damit </a:t>
            </a:r>
            <a:r>
              <a:rPr lang="de-DE" sz="1600" b="1" dirty="0"/>
              <a:t>Besondere Leistunge</a:t>
            </a:r>
            <a:r>
              <a:rPr lang="de-DE" sz="1600" dirty="0"/>
              <a:t>n angesprochen. Hierzu sollte frühzeitig und vor der Ermittlung eine Honorarregelung getroffen werden. </a:t>
            </a:r>
          </a:p>
          <a:p>
            <a:endParaRPr lang="de-DE" sz="900" dirty="0"/>
          </a:p>
          <a:p>
            <a:pPr marL="285750" indent="-285750">
              <a:buFont typeface="Wingdings" panose="05000000000000000000" pitchFamily="2" charset="2"/>
              <a:buChar char="§"/>
            </a:pPr>
            <a:r>
              <a:rPr lang="de-DE" sz="1600" dirty="0"/>
              <a:t>Die Aufstellung des </a:t>
            </a:r>
            <a:r>
              <a:rPr lang="de-DE" sz="1600" b="1" dirty="0"/>
              <a:t>Kostenvoranschlages</a:t>
            </a:r>
            <a:r>
              <a:rPr lang="de-DE" sz="1600" dirty="0"/>
              <a:t> ist über die </a:t>
            </a:r>
            <a:r>
              <a:rPr lang="de-DE" sz="1600" b="1" dirty="0"/>
              <a:t>Grundleistungen in Lph 6</a:t>
            </a:r>
            <a:r>
              <a:rPr lang="de-DE" sz="1600" dirty="0"/>
              <a:t> abgedeckt.</a:t>
            </a:r>
          </a:p>
          <a:p>
            <a:endParaRPr lang="de-DE" sz="900" dirty="0"/>
          </a:p>
          <a:p>
            <a:pPr marL="285750" indent="-285750">
              <a:buFont typeface="Wingdings" panose="05000000000000000000" pitchFamily="2" charset="2"/>
              <a:buChar char="§"/>
            </a:pPr>
            <a:r>
              <a:rPr lang="de-DE" sz="1600" dirty="0"/>
              <a:t>Die Aufstellung des </a:t>
            </a:r>
            <a:r>
              <a:rPr lang="de-DE" sz="1600" b="1" dirty="0"/>
              <a:t>Kostenanschlags</a:t>
            </a:r>
            <a:r>
              <a:rPr lang="de-DE" sz="1600" dirty="0"/>
              <a:t> ist im Ergebnis über die </a:t>
            </a:r>
            <a:r>
              <a:rPr lang="de-DE" sz="1600" b="1" dirty="0"/>
              <a:t>Grundleistung zur Kostenkontrolle in Lph 7 </a:t>
            </a:r>
            <a:r>
              <a:rPr lang="de-DE" sz="1600" dirty="0"/>
              <a:t>abgedeckt.</a:t>
            </a:r>
          </a:p>
          <a:p>
            <a:endParaRPr lang="de-DE" sz="1800" dirty="0"/>
          </a:p>
        </p:txBody>
      </p:sp>
      <p:sp>
        <p:nvSpPr>
          <p:cNvPr id="8" name="Rechteck 7">
            <a:hlinkClick r:id="rId3" action="ppaction://hlinksldjump"/>
          </p:cNvPr>
          <p:cNvSpPr/>
          <p:nvPr/>
        </p:nvSpPr>
        <p:spPr>
          <a:xfrm>
            <a:off x="8316416" y="188640"/>
            <a:ext cx="720080" cy="2304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019723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F9B6C40D-9832-47BD-B167-F2D711DCE1C6}" type="slidenum">
              <a:rPr lang="de-DE" smtClean="0"/>
              <a:pPr/>
              <a:t>37</a:t>
            </a:fld>
            <a:endParaRPr lang="de-DE" dirty="0"/>
          </a:p>
        </p:txBody>
      </p:sp>
      <p:sp>
        <p:nvSpPr>
          <p:cNvPr id="6" name="Inhaltsplatzhalter 5"/>
          <p:cNvSpPr>
            <a:spLocks noGrp="1"/>
          </p:cNvSpPr>
          <p:nvPr>
            <p:ph idx="1"/>
          </p:nvPr>
        </p:nvSpPr>
        <p:spPr>
          <a:prstGeom prst="rect">
            <a:avLst/>
          </a:prstGeom>
        </p:spPr>
        <p:txBody>
          <a:bodyPr numCol="1">
            <a:normAutofit/>
          </a:bodyPr>
          <a:lstStyle/>
          <a:p>
            <a:pPr>
              <a:lnSpc>
                <a:spcPct val="150000"/>
              </a:lnSpc>
              <a:buSzPct val="75000"/>
            </a:pPr>
            <a:r>
              <a:rPr lang="de-DE" sz="2000" b="1" dirty="0"/>
              <a:t>8 statt 7 Kostengruppen der ersten Ebene</a:t>
            </a:r>
          </a:p>
          <a:p>
            <a:pPr>
              <a:lnSpc>
                <a:spcPct val="150000"/>
              </a:lnSpc>
              <a:buSzPct val="75000"/>
            </a:pPr>
            <a:endParaRPr lang="de-DE" sz="2000" dirty="0"/>
          </a:p>
          <a:p>
            <a:pPr>
              <a:lnSpc>
                <a:spcPct val="150000"/>
              </a:lnSpc>
              <a:buSzPct val="75000"/>
            </a:pPr>
            <a:r>
              <a:rPr lang="de-DE" sz="2000" dirty="0"/>
              <a:t>Die ehemalige Kostengruppe 760 „Finanzierungskosten“ wird als eigene Kostengruppe 800 „Finanzierung“ ausgegliedert</a:t>
            </a:r>
          </a:p>
          <a:p>
            <a:pPr>
              <a:lnSpc>
                <a:spcPct val="150000"/>
              </a:lnSpc>
              <a:buSzPct val="75000"/>
            </a:pPr>
            <a:endParaRPr lang="de-DE" sz="2000" dirty="0"/>
          </a:p>
          <a:p>
            <a:pPr marL="342900" indent="-342900">
              <a:lnSpc>
                <a:spcPct val="150000"/>
              </a:lnSpc>
              <a:buSzPct val="75000"/>
              <a:buFont typeface="Wingdings" panose="05000000000000000000" pitchFamily="2" charset="2"/>
              <a:buChar char="à"/>
            </a:pPr>
            <a:r>
              <a:rPr lang="de-DE" sz="2000" dirty="0">
                <a:sym typeface="Wingdings" panose="05000000000000000000" pitchFamily="2" charset="2"/>
              </a:rPr>
              <a:t>Diese Kosten können ohnehin – wie die Grundstückskosten –</a:t>
            </a:r>
          </a:p>
          <a:p>
            <a:pPr>
              <a:lnSpc>
                <a:spcPct val="150000"/>
              </a:lnSpc>
              <a:buSzPct val="75000"/>
            </a:pPr>
            <a:r>
              <a:rPr lang="de-DE" sz="2000" dirty="0">
                <a:sym typeface="Wingdings" panose="05000000000000000000" pitchFamily="2" charset="2"/>
              </a:rPr>
              <a:t>     regelmäßig nur vom Bauherr selbst ermittelt werden.</a:t>
            </a:r>
            <a:endParaRPr lang="de-DE" sz="2000" dirty="0"/>
          </a:p>
          <a:p>
            <a:pPr>
              <a:lnSpc>
                <a:spcPct val="150000"/>
              </a:lnSpc>
              <a:buSzPct val="75000"/>
            </a:pPr>
            <a:endParaRPr lang="de-DE" sz="2000" dirty="0"/>
          </a:p>
          <a:p>
            <a:pPr>
              <a:lnSpc>
                <a:spcPct val="150000"/>
              </a:lnSpc>
              <a:buSzPct val="75000"/>
            </a:pPr>
            <a:endParaRPr lang="de-DE" sz="2000" dirty="0"/>
          </a:p>
        </p:txBody>
      </p:sp>
      <p:sp>
        <p:nvSpPr>
          <p:cNvPr id="8" name="Rechteck 7">
            <a:hlinkClick r:id="rId3" action="ppaction://hlinksldjump"/>
          </p:cNvPr>
          <p:cNvSpPr/>
          <p:nvPr/>
        </p:nvSpPr>
        <p:spPr>
          <a:xfrm>
            <a:off x="8316416" y="188640"/>
            <a:ext cx="720080" cy="2304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itel 4">
            <a:extLst>
              <a:ext uri="{FF2B5EF4-FFF2-40B4-BE49-F238E27FC236}">
                <a16:creationId xmlns:a16="http://schemas.microsoft.com/office/drawing/2014/main" id="{64B039FF-867E-4C1D-B74D-BDD1F5BBB17F}"/>
              </a:ext>
            </a:extLst>
          </p:cNvPr>
          <p:cNvSpPr>
            <a:spLocks noGrp="1"/>
          </p:cNvSpPr>
          <p:nvPr>
            <p:ph type="title"/>
          </p:nvPr>
        </p:nvSpPr>
        <p:spPr>
          <a:xfrm>
            <a:off x="457200" y="332656"/>
            <a:ext cx="7715200" cy="1044116"/>
          </a:xfrm>
        </p:spPr>
        <p:txBody>
          <a:bodyPr>
            <a:normAutofit/>
          </a:bodyPr>
          <a:lstStyle/>
          <a:p>
            <a:r>
              <a:rPr lang="de-DE" dirty="0"/>
              <a:t>Wesentliche Änderungen der Gliederung</a:t>
            </a:r>
          </a:p>
        </p:txBody>
      </p:sp>
    </p:spTree>
    <p:extLst>
      <p:ext uri="{BB962C8B-B14F-4D97-AF65-F5344CB8AC3E}">
        <p14:creationId xmlns:p14="http://schemas.microsoft.com/office/powerpoint/2010/main" val="2988167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F9B6C40D-9832-47BD-B167-F2D711DCE1C6}" type="slidenum">
              <a:rPr lang="de-DE" smtClean="0"/>
              <a:pPr/>
              <a:t>38</a:t>
            </a:fld>
            <a:endParaRPr lang="de-DE" dirty="0"/>
          </a:p>
        </p:txBody>
      </p:sp>
      <p:sp>
        <p:nvSpPr>
          <p:cNvPr id="5" name="Titel 4"/>
          <p:cNvSpPr>
            <a:spLocks noGrp="1"/>
          </p:cNvSpPr>
          <p:nvPr>
            <p:ph type="title"/>
          </p:nvPr>
        </p:nvSpPr>
        <p:spPr/>
        <p:txBody>
          <a:bodyPr>
            <a:normAutofit/>
          </a:bodyPr>
          <a:lstStyle/>
          <a:p>
            <a:r>
              <a:rPr lang="de-DE" dirty="0"/>
              <a:t>Wesentliche Änderungen der Gliederung</a:t>
            </a:r>
          </a:p>
        </p:txBody>
      </p:sp>
      <p:sp>
        <p:nvSpPr>
          <p:cNvPr id="8" name="Rechteck 7">
            <a:hlinkClick r:id="rId3" action="ppaction://hlinksldjump"/>
          </p:cNvPr>
          <p:cNvSpPr/>
          <p:nvPr/>
        </p:nvSpPr>
        <p:spPr>
          <a:xfrm>
            <a:off x="8316416" y="188640"/>
            <a:ext cx="720080" cy="2304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Inhaltsplatzhalter 5">
            <a:extLst>
              <a:ext uri="{FF2B5EF4-FFF2-40B4-BE49-F238E27FC236}">
                <a16:creationId xmlns:a16="http://schemas.microsoft.com/office/drawing/2014/main" id="{3B445416-0C31-4ABA-8808-076F56E5B36F}"/>
              </a:ext>
            </a:extLst>
          </p:cNvPr>
          <p:cNvSpPr>
            <a:spLocks noGrp="1"/>
          </p:cNvSpPr>
          <p:nvPr>
            <p:ph idx="1"/>
          </p:nvPr>
        </p:nvSpPr>
        <p:spPr>
          <a:xfrm>
            <a:off x="457200" y="1484784"/>
            <a:ext cx="7715200" cy="4824536"/>
          </a:xfrm>
          <a:prstGeom prst="rect">
            <a:avLst/>
          </a:prstGeom>
        </p:spPr>
        <p:txBody>
          <a:bodyPr numCol="1">
            <a:normAutofit/>
          </a:bodyPr>
          <a:lstStyle/>
          <a:p>
            <a:pPr>
              <a:lnSpc>
                <a:spcPct val="150000"/>
              </a:lnSpc>
              <a:buSzPct val="75000"/>
            </a:pPr>
            <a:r>
              <a:rPr lang="de-DE" sz="2000" b="1" dirty="0"/>
              <a:t>Änderungen auf der 1. Ebene</a:t>
            </a:r>
          </a:p>
          <a:p>
            <a:pPr>
              <a:lnSpc>
                <a:spcPct val="150000"/>
              </a:lnSpc>
              <a:buSzPct val="75000"/>
            </a:pPr>
            <a:endParaRPr lang="de-DE" sz="2000" dirty="0"/>
          </a:p>
          <a:p>
            <a:pPr>
              <a:lnSpc>
                <a:spcPct val="150000"/>
              </a:lnSpc>
              <a:buSzPct val="75000"/>
            </a:pPr>
            <a:r>
              <a:rPr lang="de-DE" sz="1400" dirty="0"/>
              <a:t>DIN 276:2008			</a:t>
            </a:r>
            <a:r>
              <a:rPr lang="de-DE" sz="1400" b="1" dirty="0"/>
              <a:t>E DIN 276:2017</a:t>
            </a:r>
          </a:p>
          <a:p>
            <a:pPr>
              <a:lnSpc>
                <a:spcPct val="150000"/>
              </a:lnSpc>
              <a:buSzPct val="75000"/>
            </a:pPr>
            <a:endParaRPr lang="de-DE" sz="1000" b="1" dirty="0"/>
          </a:p>
          <a:p>
            <a:pPr>
              <a:lnSpc>
                <a:spcPct val="150000"/>
              </a:lnSpc>
              <a:buSzPct val="75000"/>
            </a:pPr>
            <a:r>
              <a:rPr lang="de-DE" sz="1400" dirty="0"/>
              <a:t>100  Grundstück			</a:t>
            </a:r>
            <a:r>
              <a:rPr lang="de-DE" sz="1400" b="1" dirty="0"/>
              <a:t>100  Grundstück</a:t>
            </a:r>
          </a:p>
          <a:p>
            <a:pPr>
              <a:lnSpc>
                <a:spcPct val="150000"/>
              </a:lnSpc>
              <a:buSzPct val="75000"/>
            </a:pPr>
            <a:r>
              <a:rPr lang="de-DE" sz="1400" dirty="0"/>
              <a:t>200  Herrichten und Erschließen		</a:t>
            </a:r>
            <a:r>
              <a:rPr lang="de-DE" sz="1400" b="1" dirty="0"/>
              <a:t>200  </a:t>
            </a:r>
            <a:r>
              <a:rPr lang="de-DE" sz="1400" b="1" dirty="0">
                <a:solidFill>
                  <a:srgbClr val="0000FF"/>
                </a:solidFill>
              </a:rPr>
              <a:t>Vorbereitende Maßnahmen</a:t>
            </a:r>
          </a:p>
          <a:p>
            <a:pPr>
              <a:lnSpc>
                <a:spcPct val="150000"/>
              </a:lnSpc>
              <a:buSzPct val="75000"/>
            </a:pPr>
            <a:r>
              <a:rPr lang="de-DE" sz="1400" dirty="0"/>
              <a:t>300  Bauwerk - Baukonstruktionen</a:t>
            </a:r>
            <a:r>
              <a:rPr lang="de-DE" sz="1400" b="1" dirty="0"/>
              <a:t>		300  Bauwerk - Baukonstruktionen</a:t>
            </a:r>
          </a:p>
          <a:p>
            <a:pPr>
              <a:lnSpc>
                <a:spcPct val="150000"/>
              </a:lnSpc>
              <a:buSzPct val="75000"/>
            </a:pPr>
            <a:r>
              <a:rPr lang="de-DE" sz="1400" dirty="0"/>
              <a:t>400  Bauwerk - Technische Anlagen	</a:t>
            </a:r>
            <a:r>
              <a:rPr lang="de-DE" sz="1400" b="1" dirty="0"/>
              <a:t>400  Bauwerk - Technische Anlagen</a:t>
            </a:r>
          </a:p>
          <a:p>
            <a:pPr>
              <a:lnSpc>
                <a:spcPct val="150000"/>
              </a:lnSpc>
              <a:buSzPct val="75000"/>
            </a:pPr>
            <a:r>
              <a:rPr lang="de-DE" sz="1400" dirty="0"/>
              <a:t>500  Außenanlagen </a:t>
            </a:r>
            <a:r>
              <a:rPr lang="de-DE" sz="1400" b="1" dirty="0"/>
              <a:t>			500  Außenanlagen</a:t>
            </a:r>
          </a:p>
          <a:p>
            <a:pPr>
              <a:lnSpc>
                <a:spcPct val="150000"/>
              </a:lnSpc>
              <a:buSzPct val="75000"/>
            </a:pPr>
            <a:r>
              <a:rPr lang="de-DE" sz="1400" dirty="0"/>
              <a:t>600  Ausstattung und Kunstwerke 	</a:t>
            </a:r>
            <a:r>
              <a:rPr lang="de-DE" sz="1400" b="1" dirty="0"/>
              <a:t>	600  Ausstattung und Kunstwerke</a:t>
            </a:r>
          </a:p>
          <a:p>
            <a:pPr>
              <a:lnSpc>
                <a:spcPct val="150000"/>
              </a:lnSpc>
              <a:buSzPct val="75000"/>
            </a:pPr>
            <a:r>
              <a:rPr lang="de-DE" sz="1400" dirty="0"/>
              <a:t>700  Baunebenkosten </a:t>
            </a:r>
            <a:r>
              <a:rPr lang="de-DE" sz="1400" b="1" dirty="0"/>
              <a:t>			700  Baunebenkosten</a:t>
            </a:r>
          </a:p>
          <a:p>
            <a:pPr>
              <a:lnSpc>
                <a:spcPct val="150000"/>
              </a:lnSpc>
              <a:buSzPct val="75000"/>
            </a:pPr>
            <a:r>
              <a:rPr lang="de-DE" sz="1400" b="1" dirty="0"/>
              <a:t>				</a:t>
            </a:r>
            <a:r>
              <a:rPr lang="de-DE" sz="1400" b="1" dirty="0">
                <a:solidFill>
                  <a:srgbClr val="0000FF"/>
                </a:solidFill>
              </a:rPr>
              <a:t>800  Finanzierung</a:t>
            </a:r>
            <a:endParaRPr lang="de-DE" sz="2000" b="1" dirty="0"/>
          </a:p>
        </p:txBody>
      </p:sp>
    </p:spTree>
    <p:extLst>
      <p:ext uri="{BB962C8B-B14F-4D97-AF65-F5344CB8AC3E}">
        <p14:creationId xmlns:p14="http://schemas.microsoft.com/office/powerpoint/2010/main" val="38016182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F9B6C40D-9832-47BD-B167-F2D711DCE1C6}" type="slidenum">
              <a:rPr lang="de-DE" smtClean="0"/>
              <a:pPr/>
              <a:t>39</a:t>
            </a:fld>
            <a:endParaRPr lang="de-DE" dirty="0"/>
          </a:p>
        </p:txBody>
      </p:sp>
      <p:sp>
        <p:nvSpPr>
          <p:cNvPr id="6" name="Inhaltsplatzhalter 5"/>
          <p:cNvSpPr>
            <a:spLocks noGrp="1"/>
          </p:cNvSpPr>
          <p:nvPr>
            <p:ph idx="1"/>
          </p:nvPr>
        </p:nvSpPr>
        <p:spPr>
          <a:prstGeom prst="rect">
            <a:avLst/>
          </a:prstGeom>
        </p:spPr>
        <p:txBody>
          <a:bodyPr numCol="1">
            <a:normAutofit/>
          </a:bodyPr>
          <a:lstStyle/>
          <a:p>
            <a:pPr>
              <a:lnSpc>
                <a:spcPct val="150000"/>
              </a:lnSpc>
              <a:buSzPct val="75000"/>
            </a:pPr>
            <a:r>
              <a:rPr lang="de-DE" sz="2000" b="1" dirty="0"/>
              <a:t>Umbenennungen ohne inhaltliche Änderungen</a:t>
            </a:r>
          </a:p>
          <a:p>
            <a:pPr>
              <a:lnSpc>
                <a:spcPct val="150000"/>
              </a:lnSpc>
              <a:buSzPct val="75000"/>
            </a:pPr>
            <a:endParaRPr lang="de-DE" sz="2000" b="1" dirty="0"/>
          </a:p>
          <a:p>
            <a:pPr marL="285750" indent="-285750">
              <a:lnSpc>
                <a:spcPct val="150000"/>
              </a:lnSpc>
              <a:buSzPct val="75000"/>
              <a:buFont typeface="Wingdings" panose="05000000000000000000" pitchFamily="2" charset="2"/>
              <a:buChar char="§"/>
            </a:pPr>
            <a:r>
              <a:rPr lang="de-DE" sz="1800" dirty="0"/>
              <a:t>KG 200 „Herrichten und Erschließen“ in „Vorbereitende Maßnahmen“</a:t>
            </a:r>
          </a:p>
          <a:p>
            <a:pPr marL="285750" indent="-285750">
              <a:lnSpc>
                <a:spcPct val="150000"/>
              </a:lnSpc>
              <a:buSzPct val="75000"/>
              <a:buFont typeface="Wingdings" panose="05000000000000000000" pitchFamily="2" charset="2"/>
              <a:buChar char="§"/>
            </a:pPr>
            <a:r>
              <a:rPr lang="de-DE" sz="1800" dirty="0"/>
              <a:t>KG 130 „Freimachen“ in „Rechte Dritter“</a:t>
            </a:r>
          </a:p>
          <a:p>
            <a:pPr marL="285750" indent="-285750">
              <a:lnSpc>
                <a:spcPct val="150000"/>
              </a:lnSpc>
              <a:buSzPct val="75000"/>
              <a:buFont typeface="Wingdings" panose="05000000000000000000" pitchFamily="2" charset="2"/>
              <a:buChar char="§"/>
            </a:pPr>
            <a:r>
              <a:rPr lang="de-DE" sz="1800" dirty="0"/>
              <a:t>KG 430 „Lufttechnische Anlagen“ in „Raumlufttechnische Anlagen“</a:t>
            </a:r>
          </a:p>
          <a:p>
            <a:pPr marL="285750" indent="-285750">
              <a:lnSpc>
                <a:spcPct val="150000"/>
              </a:lnSpc>
              <a:buSzPct val="75000"/>
              <a:buFont typeface="Wingdings" panose="05000000000000000000" pitchFamily="2" charset="2"/>
              <a:buChar char="§"/>
            </a:pPr>
            <a:r>
              <a:rPr lang="de-DE" sz="1800" dirty="0"/>
              <a:t>KG 450 „Fernmelde- und informationstechnische Anlagen“ in „Kommunikations-, sicherheits- und informationstechnische Anlagen“</a:t>
            </a:r>
          </a:p>
          <a:p>
            <a:pPr marL="285750" indent="-285750">
              <a:lnSpc>
                <a:spcPct val="150000"/>
              </a:lnSpc>
              <a:buSzPct val="75000"/>
              <a:buFont typeface="Wingdings" panose="05000000000000000000" pitchFamily="2" charset="2"/>
              <a:buChar char="§"/>
            </a:pPr>
            <a:r>
              <a:rPr lang="de-DE" sz="1800" dirty="0"/>
              <a:t>Alle KG xx9: „[Name 2.Ebene], sonstiges“ in „Sonstiges zu KG xx0“</a:t>
            </a:r>
          </a:p>
          <a:p>
            <a:pPr marL="285750" indent="-285750">
              <a:lnSpc>
                <a:spcPct val="150000"/>
              </a:lnSpc>
              <a:buSzPct val="75000"/>
              <a:buFont typeface="Wingdings" panose="05000000000000000000" pitchFamily="2" charset="2"/>
              <a:buChar char="§"/>
            </a:pPr>
            <a:endParaRPr lang="de-DE" sz="1800" dirty="0"/>
          </a:p>
          <a:p>
            <a:pPr marL="285750" indent="-285750">
              <a:lnSpc>
                <a:spcPct val="150000"/>
              </a:lnSpc>
              <a:buSzPct val="75000"/>
              <a:buFont typeface="Wingdings" panose="05000000000000000000" pitchFamily="2" charset="2"/>
              <a:buChar char="§"/>
            </a:pPr>
            <a:endParaRPr lang="de-DE" sz="1800" dirty="0"/>
          </a:p>
          <a:p>
            <a:pPr marL="285750" indent="-285750">
              <a:lnSpc>
                <a:spcPct val="150000"/>
              </a:lnSpc>
              <a:buSzPct val="75000"/>
              <a:buFont typeface="Wingdings" panose="05000000000000000000" pitchFamily="2" charset="2"/>
              <a:buChar char="§"/>
            </a:pPr>
            <a:endParaRPr lang="de-DE" sz="1800" dirty="0"/>
          </a:p>
          <a:p>
            <a:pPr>
              <a:lnSpc>
                <a:spcPct val="150000"/>
              </a:lnSpc>
              <a:buSzPct val="75000"/>
            </a:pPr>
            <a:endParaRPr lang="de-DE" sz="2000" dirty="0"/>
          </a:p>
          <a:p>
            <a:pPr>
              <a:lnSpc>
                <a:spcPct val="150000"/>
              </a:lnSpc>
              <a:buSzPct val="75000"/>
            </a:pPr>
            <a:endParaRPr lang="de-DE" sz="2000" dirty="0"/>
          </a:p>
          <a:p>
            <a:pPr>
              <a:lnSpc>
                <a:spcPct val="150000"/>
              </a:lnSpc>
              <a:buSzPct val="75000"/>
            </a:pPr>
            <a:endParaRPr lang="de-DE" sz="2000" dirty="0"/>
          </a:p>
        </p:txBody>
      </p:sp>
      <p:sp>
        <p:nvSpPr>
          <p:cNvPr id="8" name="Rechteck 7">
            <a:hlinkClick r:id="rId3" action="ppaction://hlinksldjump"/>
          </p:cNvPr>
          <p:cNvSpPr/>
          <p:nvPr/>
        </p:nvSpPr>
        <p:spPr>
          <a:xfrm>
            <a:off x="8316416" y="188640"/>
            <a:ext cx="720080" cy="2304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itel 4">
            <a:extLst>
              <a:ext uri="{FF2B5EF4-FFF2-40B4-BE49-F238E27FC236}">
                <a16:creationId xmlns:a16="http://schemas.microsoft.com/office/drawing/2014/main" id="{64B039FF-867E-4C1D-B74D-BDD1F5BBB17F}"/>
              </a:ext>
            </a:extLst>
          </p:cNvPr>
          <p:cNvSpPr>
            <a:spLocks noGrp="1"/>
          </p:cNvSpPr>
          <p:nvPr>
            <p:ph type="title"/>
          </p:nvPr>
        </p:nvSpPr>
        <p:spPr>
          <a:xfrm>
            <a:off x="457200" y="332656"/>
            <a:ext cx="7715200" cy="1044116"/>
          </a:xfrm>
        </p:spPr>
        <p:txBody>
          <a:bodyPr>
            <a:normAutofit/>
          </a:bodyPr>
          <a:lstStyle/>
          <a:p>
            <a:r>
              <a:rPr lang="de-DE" dirty="0"/>
              <a:t>Wesentliche Änderungen der Gliederung</a:t>
            </a:r>
          </a:p>
        </p:txBody>
      </p:sp>
    </p:spTree>
    <p:extLst>
      <p:ext uri="{BB962C8B-B14F-4D97-AF65-F5344CB8AC3E}">
        <p14:creationId xmlns:p14="http://schemas.microsoft.com/office/powerpoint/2010/main" val="1433715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F9B6C40D-9832-47BD-B167-F2D711DCE1C6}" type="slidenum">
              <a:rPr lang="de-DE" smtClean="0"/>
              <a:pPr/>
              <a:t>4</a:t>
            </a:fld>
            <a:endParaRPr lang="de-DE" dirty="0"/>
          </a:p>
        </p:txBody>
      </p:sp>
      <p:sp>
        <p:nvSpPr>
          <p:cNvPr id="5" name="Titel 4"/>
          <p:cNvSpPr>
            <a:spLocks noGrp="1"/>
          </p:cNvSpPr>
          <p:nvPr>
            <p:ph type="title"/>
          </p:nvPr>
        </p:nvSpPr>
        <p:spPr/>
        <p:txBody>
          <a:bodyPr>
            <a:normAutofit/>
          </a:bodyPr>
          <a:lstStyle/>
          <a:p>
            <a:r>
              <a:rPr lang="de-DE" dirty="0"/>
              <a:t>DIN 276 – Kosten im Bauwesen</a:t>
            </a:r>
          </a:p>
        </p:txBody>
      </p:sp>
      <p:sp>
        <p:nvSpPr>
          <p:cNvPr id="6" name="Inhaltsplatzhalter 5"/>
          <p:cNvSpPr>
            <a:spLocks noGrp="1"/>
          </p:cNvSpPr>
          <p:nvPr>
            <p:ph idx="1"/>
          </p:nvPr>
        </p:nvSpPr>
        <p:spPr>
          <a:prstGeom prst="rect">
            <a:avLst/>
          </a:prstGeom>
        </p:spPr>
        <p:txBody>
          <a:bodyPr numCol="1">
            <a:normAutofit fontScale="85000" lnSpcReduction="10000"/>
          </a:bodyPr>
          <a:lstStyle/>
          <a:p>
            <a:pPr>
              <a:lnSpc>
                <a:spcPct val="150000"/>
              </a:lnSpc>
            </a:pPr>
            <a:r>
              <a:rPr lang="de-DE" sz="2000" dirty="0"/>
              <a:t>Überraschungen werden vermieden durch </a:t>
            </a:r>
          </a:p>
          <a:p>
            <a:pPr marL="342900" indent="-342900">
              <a:lnSpc>
                <a:spcPct val="150000"/>
              </a:lnSpc>
              <a:buFont typeface="Wingdings" panose="05000000000000000000" pitchFamily="2" charset="2"/>
              <a:buChar char="§"/>
            </a:pPr>
            <a:r>
              <a:rPr lang="de-DE" sz="2000" dirty="0"/>
              <a:t>Eindeutigkeit bei der Kommunikation des Budgets / der Kosten und</a:t>
            </a:r>
          </a:p>
          <a:p>
            <a:pPr marL="342900" indent="-342900">
              <a:lnSpc>
                <a:spcPct val="150000"/>
              </a:lnSpc>
              <a:buFont typeface="Wingdings" panose="05000000000000000000" pitchFamily="2" charset="2"/>
              <a:buChar char="§"/>
            </a:pPr>
            <a:r>
              <a:rPr lang="de-DE" sz="2000" dirty="0"/>
              <a:t>eine fachgerechte Kostenplanung.</a:t>
            </a:r>
          </a:p>
          <a:p>
            <a:pPr>
              <a:lnSpc>
                <a:spcPct val="150000"/>
              </a:lnSpc>
            </a:pPr>
            <a:endParaRPr lang="de-DE" sz="1100" dirty="0"/>
          </a:p>
          <a:p>
            <a:pPr>
              <a:lnSpc>
                <a:spcPct val="150000"/>
              </a:lnSpc>
            </a:pPr>
            <a:r>
              <a:rPr lang="de-DE" sz="2000" dirty="0"/>
              <a:t>Hierfür benötigt man</a:t>
            </a:r>
          </a:p>
          <a:p>
            <a:pPr marL="342900" indent="-342900">
              <a:lnSpc>
                <a:spcPct val="150000"/>
              </a:lnSpc>
              <a:buFont typeface="Wingdings" panose="05000000000000000000" pitchFamily="2" charset="2"/>
              <a:buChar char="§"/>
            </a:pPr>
            <a:r>
              <a:rPr lang="de-DE" sz="2000" b="1" dirty="0"/>
              <a:t>Einheitliche Begriffe,</a:t>
            </a:r>
            <a:endParaRPr lang="de-DE" sz="2000" dirty="0"/>
          </a:p>
          <a:p>
            <a:pPr marL="342900" indent="-342900">
              <a:lnSpc>
                <a:spcPct val="150000"/>
              </a:lnSpc>
              <a:buFont typeface="Wingdings" panose="05000000000000000000" pitchFamily="2" charset="2"/>
              <a:buChar char="§"/>
            </a:pPr>
            <a:r>
              <a:rPr lang="de-DE" sz="2000" dirty="0"/>
              <a:t>eine klare </a:t>
            </a:r>
            <a:r>
              <a:rPr lang="de-DE" sz="2000" b="1" dirty="0"/>
              <a:t>Definitionsmöglichkeit</a:t>
            </a:r>
            <a:r>
              <a:rPr lang="de-DE" sz="2000" dirty="0"/>
              <a:t>, was in einer Kostenvorgabe bzw. Kostenangabe enthalten ist und was nicht,</a:t>
            </a:r>
          </a:p>
          <a:p>
            <a:pPr marL="342900" indent="-342900">
              <a:lnSpc>
                <a:spcPct val="150000"/>
              </a:lnSpc>
              <a:buFont typeface="Wingdings" panose="05000000000000000000" pitchFamily="2" charset="2"/>
              <a:buChar char="§"/>
            </a:pPr>
            <a:r>
              <a:rPr lang="de-DE" sz="2000" dirty="0"/>
              <a:t>ein </a:t>
            </a:r>
            <a:r>
              <a:rPr lang="de-DE" sz="2000" b="1" dirty="0"/>
              <a:t>einheitliches Ermittlungsverfahren </a:t>
            </a:r>
            <a:r>
              <a:rPr lang="de-DE" sz="2000" dirty="0"/>
              <a:t>in sinnvollen, dem Planungsprozess angepassten Detailstufen,</a:t>
            </a:r>
          </a:p>
          <a:p>
            <a:pPr marL="342900" indent="-342900">
              <a:lnSpc>
                <a:spcPct val="150000"/>
              </a:lnSpc>
              <a:buFont typeface="Wingdings" panose="05000000000000000000" pitchFamily="2" charset="2"/>
              <a:buChar char="§"/>
            </a:pPr>
            <a:r>
              <a:rPr lang="de-DE" sz="2000" dirty="0"/>
              <a:t>eine </a:t>
            </a:r>
            <a:r>
              <a:rPr lang="de-DE" sz="2000" b="1" dirty="0"/>
              <a:t>Checkliste</a:t>
            </a:r>
            <a:r>
              <a:rPr lang="de-DE" sz="2000" dirty="0"/>
              <a:t> gegen das Vergessen und</a:t>
            </a:r>
          </a:p>
          <a:p>
            <a:pPr marL="342900" indent="-342900">
              <a:lnSpc>
                <a:spcPct val="150000"/>
              </a:lnSpc>
              <a:buFont typeface="Wingdings" panose="05000000000000000000" pitchFamily="2" charset="2"/>
              <a:buChar char="§"/>
            </a:pPr>
            <a:r>
              <a:rPr lang="de-DE" sz="2000" dirty="0"/>
              <a:t>die </a:t>
            </a:r>
            <a:r>
              <a:rPr lang="de-DE" sz="2000" b="1" dirty="0"/>
              <a:t>Vergleichbarkeit</a:t>
            </a:r>
            <a:r>
              <a:rPr lang="de-DE" sz="2000" dirty="0"/>
              <a:t> von Kennwerten in Datenbanken.</a:t>
            </a:r>
          </a:p>
          <a:p>
            <a:pPr>
              <a:lnSpc>
                <a:spcPct val="150000"/>
              </a:lnSpc>
            </a:pPr>
            <a:endParaRPr lang="de-DE" sz="2000" dirty="0">
              <a:solidFill>
                <a:schemeClr val="bg1">
                  <a:lumMod val="65000"/>
                </a:schemeClr>
              </a:solidFill>
            </a:endParaRPr>
          </a:p>
        </p:txBody>
      </p:sp>
      <p:sp>
        <p:nvSpPr>
          <p:cNvPr id="8" name="Rechteck 7">
            <a:hlinkClick r:id="rId3" action="ppaction://hlinksldjump"/>
          </p:cNvPr>
          <p:cNvSpPr/>
          <p:nvPr/>
        </p:nvSpPr>
        <p:spPr>
          <a:xfrm>
            <a:off x="8316416" y="188640"/>
            <a:ext cx="720080" cy="2304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486843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F9B6C40D-9832-47BD-B167-F2D711DCE1C6}" type="slidenum">
              <a:rPr lang="de-DE" smtClean="0"/>
              <a:pPr/>
              <a:t>40</a:t>
            </a:fld>
            <a:endParaRPr lang="de-DE" dirty="0"/>
          </a:p>
        </p:txBody>
      </p:sp>
      <p:sp>
        <p:nvSpPr>
          <p:cNvPr id="8" name="Rechteck 7">
            <a:hlinkClick r:id="rId3" action="ppaction://hlinksldjump"/>
          </p:cNvPr>
          <p:cNvSpPr/>
          <p:nvPr/>
        </p:nvSpPr>
        <p:spPr>
          <a:xfrm>
            <a:off x="8316416" y="188640"/>
            <a:ext cx="720080" cy="2304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itel 4">
            <a:extLst>
              <a:ext uri="{FF2B5EF4-FFF2-40B4-BE49-F238E27FC236}">
                <a16:creationId xmlns:a16="http://schemas.microsoft.com/office/drawing/2014/main" id="{64B039FF-867E-4C1D-B74D-BDD1F5BBB17F}"/>
              </a:ext>
            </a:extLst>
          </p:cNvPr>
          <p:cNvSpPr>
            <a:spLocks noGrp="1"/>
          </p:cNvSpPr>
          <p:nvPr>
            <p:ph type="title"/>
          </p:nvPr>
        </p:nvSpPr>
        <p:spPr>
          <a:xfrm>
            <a:off x="457200" y="332656"/>
            <a:ext cx="7715200" cy="1044116"/>
          </a:xfrm>
        </p:spPr>
        <p:txBody>
          <a:bodyPr>
            <a:normAutofit/>
          </a:bodyPr>
          <a:lstStyle/>
          <a:p>
            <a:r>
              <a:rPr lang="de-DE" dirty="0"/>
              <a:t>Wesentliche Änderungen der Gliederung</a:t>
            </a:r>
          </a:p>
        </p:txBody>
      </p:sp>
      <p:sp>
        <p:nvSpPr>
          <p:cNvPr id="11" name="Inhaltsplatzhalter 5">
            <a:extLst>
              <a:ext uri="{FF2B5EF4-FFF2-40B4-BE49-F238E27FC236}">
                <a16:creationId xmlns:a16="http://schemas.microsoft.com/office/drawing/2014/main" id="{4F76855C-B481-48A5-BD9D-3BB3B507233F}"/>
              </a:ext>
            </a:extLst>
          </p:cNvPr>
          <p:cNvSpPr>
            <a:spLocks noGrp="1"/>
          </p:cNvSpPr>
          <p:nvPr>
            <p:ph idx="1"/>
          </p:nvPr>
        </p:nvSpPr>
        <p:spPr>
          <a:xfrm>
            <a:off x="457200" y="1484784"/>
            <a:ext cx="7715200" cy="4824536"/>
          </a:xfrm>
          <a:prstGeom prst="rect">
            <a:avLst/>
          </a:prstGeom>
        </p:spPr>
        <p:txBody>
          <a:bodyPr numCol="1">
            <a:normAutofit fontScale="70000" lnSpcReduction="20000"/>
          </a:bodyPr>
          <a:lstStyle/>
          <a:p>
            <a:pPr>
              <a:lnSpc>
                <a:spcPct val="150000"/>
              </a:lnSpc>
              <a:buSzPct val="75000"/>
            </a:pPr>
            <a:r>
              <a:rPr lang="de-DE" sz="2900" b="1" dirty="0"/>
              <a:t>Änderungen aufgrund der Integration der DIN 276-4:</a:t>
            </a:r>
          </a:p>
          <a:p>
            <a:pPr>
              <a:lnSpc>
                <a:spcPct val="150000"/>
              </a:lnSpc>
              <a:buSzPct val="75000"/>
            </a:pPr>
            <a:endParaRPr lang="de-DE" sz="1400" dirty="0"/>
          </a:p>
          <a:p>
            <a:pPr>
              <a:lnSpc>
                <a:spcPct val="150000"/>
              </a:lnSpc>
              <a:buSzPct val="75000"/>
            </a:pPr>
            <a:r>
              <a:rPr lang="de-DE" sz="2000" dirty="0"/>
              <a:t>DIN 276:2008			</a:t>
            </a:r>
            <a:r>
              <a:rPr lang="de-DE" sz="2000" b="1" dirty="0"/>
              <a:t>E DIN 276:2017</a:t>
            </a:r>
          </a:p>
          <a:p>
            <a:pPr>
              <a:lnSpc>
                <a:spcPct val="150000"/>
              </a:lnSpc>
              <a:buSzPct val="75000"/>
            </a:pPr>
            <a:endParaRPr lang="de-DE" sz="1400" b="1" dirty="0"/>
          </a:p>
          <a:p>
            <a:pPr>
              <a:lnSpc>
                <a:spcPct val="150000"/>
              </a:lnSpc>
              <a:buSzPct val="75000"/>
            </a:pPr>
            <a:r>
              <a:rPr lang="de-DE" sz="2000" dirty="0"/>
              <a:t>310  Baugrube			</a:t>
            </a:r>
            <a:r>
              <a:rPr lang="de-DE" sz="2000" b="1" dirty="0"/>
              <a:t>310  Baugrube </a:t>
            </a:r>
            <a:r>
              <a:rPr lang="de-DE" sz="2000" b="1" dirty="0">
                <a:solidFill>
                  <a:srgbClr val="0000FF"/>
                </a:solidFill>
              </a:rPr>
              <a:t>/ Erdbau</a:t>
            </a:r>
          </a:p>
          <a:p>
            <a:pPr>
              <a:lnSpc>
                <a:spcPct val="150000"/>
              </a:lnSpc>
              <a:buSzPct val="75000"/>
            </a:pPr>
            <a:r>
              <a:rPr lang="de-DE" sz="2000" dirty="0"/>
              <a:t>320  Gründung			</a:t>
            </a:r>
            <a:r>
              <a:rPr lang="de-DE" sz="2000" b="1" dirty="0"/>
              <a:t>320  Gründung</a:t>
            </a:r>
          </a:p>
          <a:p>
            <a:pPr>
              <a:lnSpc>
                <a:spcPct val="150000"/>
              </a:lnSpc>
              <a:buSzPct val="75000"/>
            </a:pPr>
            <a:r>
              <a:rPr lang="de-DE" sz="2000" dirty="0"/>
              <a:t>330  Außenwände		</a:t>
            </a:r>
            <a:r>
              <a:rPr lang="de-DE" sz="2000" b="1" dirty="0"/>
              <a:t>	330  Außenwände / </a:t>
            </a:r>
            <a:r>
              <a:rPr lang="de-DE" sz="2000" b="1" dirty="0">
                <a:solidFill>
                  <a:srgbClr val="0000FF"/>
                </a:solidFill>
              </a:rPr>
              <a:t>Vertikale </a:t>
            </a:r>
            <a:r>
              <a:rPr lang="de-DE" sz="2000" b="1" dirty="0" err="1">
                <a:solidFill>
                  <a:srgbClr val="0000FF"/>
                </a:solidFill>
              </a:rPr>
              <a:t>Baukon</a:t>
            </a:r>
            <a:r>
              <a:rPr lang="de-DE" sz="2000" b="1" dirty="0">
                <a:solidFill>
                  <a:srgbClr val="0000FF"/>
                </a:solidFill>
              </a:rPr>
              <a:t>-					        </a:t>
            </a:r>
            <a:r>
              <a:rPr lang="de-DE" sz="2000" b="1" dirty="0" err="1">
                <a:solidFill>
                  <a:srgbClr val="0000FF"/>
                </a:solidFill>
              </a:rPr>
              <a:t>struktionen</a:t>
            </a:r>
            <a:r>
              <a:rPr lang="de-DE" sz="2000" b="1" dirty="0">
                <a:solidFill>
                  <a:srgbClr val="0000FF"/>
                </a:solidFill>
              </a:rPr>
              <a:t> außen</a:t>
            </a:r>
          </a:p>
          <a:p>
            <a:pPr>
              <a:lnSpc>
                <a:spcPct val="150000"/>
              </a:lnSpc>
              <a:buSzPct val="75000"/>
            </a:pPr>
            <a:r>
              <a:rPr lang="de-DE" sz="2000" dirty="0"/>
              <a:t>340  Innenwände			</a:t>
            </a:r>
            <a:r>
              <a:rPr lang="de-DE" sz="2000" b="1" dirty="0"/>
              <a:t>340  Innenwände / </a:t>
            </a:r>
            <a:r>
              <a:rPr lang="de-DE" sz="2000" b="1" dirty="0">
                <a:solidFill>
                  <a:srgbClr val="0000FF"/>
                </a:solidFill>
              </a:rPr>
              <a:t>Vertikale </a:t>
            </a:r>
            <a:r>
              <a:rPr lang="de-DE" sz="2000" b="1" dirty="0" err="1">
                <a:solidFill>
                  <a:srgbClr val="0000FF"/>
                </a:solidFill>
              </a:rPr>
              <a:t>Baukon</a:t>
            </a:r>
            <a:r>
              <a:rPr lang="de-DE" sz="2000" b="1" dirty="0">
                <a:solidFill>
                  <a:srgbClr val="0000FF"/>
                </a:solidFill>
              </a:rPr>
              <a:t>-					        </a:t>
            </a:r>
            <a:r>
              <a:rPr lang="de-DE" sz="2000" b="1" dirty="0" err="1">
                <a:solidFill>
                  <a:srgbClr val="0000FF"/>
                </a:solidFill>
              </a:rPr>
              <a:t>struktionen</a:t>
            </a:r>
            <a:r>
              <a:rPr lang="de-DE" sz="2000" b="1" dirty="0">
                <a:solidFill>
                  <a:srgbClr val="0000FF"/>
                </a:solidFill>
              </a:rPr>
              <a:t> innen</a:t>
            </a:r>
            <a:endParaRPr lang="de-DE" sz="2000" b="1" dirty="0"/>
          </a:p>
          <a:p>
            <a:pPr>
              <a:lnSpc>
                <a:spcPct val="150000"/>
              </a:lnSpc>
              <a:buSzPct val="75000"/>
            </a:pPr>
            <a:r>
              <a:rPr lang="de-DE" sz="2000" dirty="0"/>
              <a:t>350  Decken		</a:t>
            </a:r>
            <a:r>
              <a:rPr lang="de-DE" sz="2000" b="1" dirty="0"/>
              <a:t>	350  Decken </a:t>
            </a:r>
            <a:r>
              <a:rPr lang="de-DE" sz="2000" b="1" dirty="0">
                <a:solidFill>
                  <a:srgbClr val="0000FF"/>
                </a:solidFill>
              </a:rPr>
              <a:t>/ Horizontale Baukonstruktionen</a:t>
            </a:r>
          </a:p>
          <a:p>
            <a:pPr>
              <a:lnSpc>
                <a:spcPct val="150000"/>
              </a:lnSpc>
              <a:buSzPct val="75000"/>
            </a:pPr>
            <a:r>
              <a:rPr lang="de-DE" sz="2000" dirty="0"/>
              <a:t>360  Dächer		</a:t>
            </a:r>
            <a:r>
              <a:rPr lang="de-DE" sz="2000" b="1" dirty="0"/>
              <a:t>	360  Dächer</a:t>
            </a:r>
          </a:p>
          <a:p>
            <a:pPr>
              <a:lnSpc>
                <a:spcPct val="150000"/>
              </a:lnSpc>
              <a:buSzPct val="75000"/>
            </a:pPr>
            <a:r>
              <a:rPr lang="de-DE" sz="2000" dirty="0"/>
              <a:t>370  Baukonstruktive Einbauten</a:t>
            </a:r>
            <a:r>
              <a:rPr lang="de-DE" sz="2000" b="1" dirty="0"/>
              <a:t>		370  Baukonstruktive Einbauten</a:t>
            </a:r>
          </a:p>
          <a:p>
            <a:pPr>
              <a:lnSpc>
                <a:spcPct val="150000"/>
              </a:lnSpc>
              <a:buSzPct val="75000"/>
            </a:pPr>
            <a:r>
              <a:rPr lang="de-DE" sz="2000" b="1" dirty="0"/>
              <a:t>				</a:t>
            </a:r>
            <a:r>
              <a:rPr lang="de-DE" sz="2000" b="1" dirty="0">
                <a:solidFill>
                  <a:srgbClr val="0000FF"/>
                </a:solidFill>
              </a:rPr>
              <a:t>380  Spezielle Ingenieurbaukonstruktionen</a:t>
            </a:r>
          </a:p>
          <a:p>
            <a:pPr>
              <a:lnSpc>
                <a:spcPct val="150000"/>
              </a:lnSpc>
              <a:buSzPct val="75000"/>
            </a:pPr>
            <a:r>
              <a:rPr lang="de-DE" sz="2000" dirty="0"/>
              <a:t>390  Sonstige Maßnahmen für </a:t>
            </a:r>
            <a:r>
              <a:rPr lang="de-DE" sz="2000" dirty="0" err="1"/>
              <a:t>Baukonstr</a:t>
            </a:r>
            <a:r>
              <a:rPr lang="de-DE" sz="2000" dirty="0"/>
              <a:t>.</a:t>
            </a:r>
            <a:r>
              <a:rPr lang="de-DE" sz="2000" b="1" dirty="0"/>
              <a:t>	390 </a:t>
            </a:r>
            <a:r>
              <a:rPr lang="de-DE" sz="2000" b="1" dirty="0">
                <a:solidFill>
                  <a:srgbClr val="0000FF"/>
                </a:solidFill>
              </a:rPr>
              <a:t> </a:t>
            </a:r>
            <a:r>
              <a:rPr lang="de-DE" sz="2000" b="1" dirty="0"/>
              <a:t>Sonstige Maßnahmen für </a:t>
            </a:r>
            <a:r>
              <a:rPr lang="de-DE" sz="2000" b="1" dirty="0" err="1"/>
              <a:t>Baukonstr</a:t>
            </a:r>
            <a:r>
              <a:rPr lang="de-DE" sz="2000" b="1" dirty="0">
                <a:solidFill>
                  <a:srgbClr val="0000FF"/>
                </a:solidFill>
              </a:rPr>
              <a:t>.</a:t>
            </a:r>
            <a:r>
              <a:rPr lang="de-DE" sz="2000" dirty="0"/>
              <a:t>	</a:t>
            </a:r>
            <a:endParaRPr lang="de-DE" sz="2000" b="1" dirty="0"/>
          </a:p>
        </p:txBody>
      </p:sp>
    </p:spTree>
    <p:extLst>
      <p:ext uri="{BB962C8B-B14F-4D97-AF65-F5344CB8AC3E}">
        <p14:creationId xmlns:p14="http://schemas.microsoft.com/office/powerpoint/2010/main" val="17696662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F9B6C40D-9832-47BD-B167-F2D711DCE1C6}" type="slidenum">
              <a:rPr lang="de-DE" smtClean="0"/>
              <a:pPr/>
              <a:t>41</a:t>
            </a:fld>
            <a:endParaRPr lang="de-DE" dirty="0"/>
          </a:p>
        </p:txBody>
      </p:sp>
      <p:sp>
        <p:nvSpPr>
          <p:cNvPr id="8" name="Rechteck 7">
            <a:hlinkClick r:id="rId3" action="ppaction://hlinksldjump"/>
          </p:cNvPr>
          <p:cNvSpPr/>
          <p:nvPr/>
        </p:nvSpPr>
        <p:spPr>
          <a:xfrm>
            <a:off x="8316416" y="188640"/>
            <a:ext cx="720080" cy="2304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itel 4">
            <a:extLst>
              <a:ext uri="{FF2B5EF4-FFF2-40B4-BE49-F238E27FC236}">
                <a16:creationId xmlns:a16="http://schemas.microsoft.com/office/drawing/2014/main" id="{64B039FF-867E-4C1D-B74D-BDD1F5BBB17F}"/>
              </a:ext>
            </a:extLst>
          </p:cNvPr>
          <p:cNvSpPr>
            <a:spLocks noGrp="1"/>
          </p:cNvSpPr>
          <p:nvPr>
            <p:ph type="title"/>
          </p:nvPr>
        </p:nvSpPr>
        <p:spPr>
          <a:xfrm>
            <a:off x="457200" y="332656"/>
            <a:ext cx="7715200" cy="1044116"/>
          </a:xfrm>
        </p:spPr>
        <p:txBody>
          <a:bodyPr>
            <a:normAutofit/>
          </a:bodyPr>
          <a:lstStyle/>
          <a:p>
            <a:r>
              <a:rPr lang="de-DE" dirty="0"/>
              <a:t>Wesentliche Änderungen der Gliederung</a:t>
            </a:r>
          </a:p>
        </p:txBody>
      </p:sp>
      <p:sp>
        <p:nvSpPr>
          <p:cNvPr id="11" name="Inhaltsplatzhalter 5">
            <a:extLst>
              <a:ext uri="{FF2B5EF4-FFF2-40B4-BE49-F238E27FC236}">
                <a16:creationId xmlns:a16="http://schemas.microsoft.com/office/drawing/2014/main" id="{4F76855C-B481-48A5-BD9D-3BB3B507233F}"/>
              </a:ext>
            </a:extLst>
          </p:cNvPr>
          <p:cNvSpPr>
            <a:spLocks noGrp="1"/>
          </p:cNvSpPr>
          <p:nvPr>
            <p:ph idx="1"/>
          </p:nvPr>
        </p:nvSpPr>
        <p:spPr>
          <a:xfrm>
            <a:off x="457200" y="1484784"/>
            <a:ext cx="7715200" cy="4824536"/>
          </a:xfrm>
          <a:prstGeom prst="rect">
            <a:avLst/>
          </a:prstGeom>
        </p:spPr>
        <p:txBody>
          <a:bodyPr numCol="1">
            <a:normAutofit fontScale="62500" lnSpcReduction="20000"/>
          </a:bodyPr>
          <a:lstStyle/>
          <a:p>
            <a:pPr>
              <a:lnSpc>
                <a:spcPct val="150000"/>
              </a:lnSpc>
              <a:buSzPct val="75000"/>
            </a:pPr>
            <a:r>
              <a:rPr lang="de-DE" sz="3200" b="1" dirty="0"/>
              <a:t>Änderungen aufgrund der Integration der DIN 276-4:</a:t>
            </a:r>
          </a:p>
          <a:p>
            <a:pPr>
              <a:lnSpc>
                <a:spcPct val="150000"/>
              </a:lnSpc>
              <a:buSzPct val="75000"/>
            </a:pPr>
            <a:endParaRPr lang="de-DE" sz="1400" dirty="0"/>
          </a:p>
          <a:p>
            <a:pPr>
              <a:lnSpc>
                <a:spcPct val="150000"/>
              </a:lnSpc>
              <a:buSzPct val="75000"/>
            </a:pPr>
            <a:r>
              <a:rPr lang="de-DE" sz="2000" dirty="0"/>
              <a:t>DIN 276:2008			</a:t>
            </a:r>
            <a:r>
              <a:rPr lang="de-DE" sz="2000" b="1" dirty="0"/>
              <a:t>E DIN 276:2017</a:t>
            </a:r>
          </a:p>
          <a:p>
            <a:pPr>
              <a:lnSpc>
                <a:spcPct val="150000"/>
              </a:lnSpc>
              <a:buSzPct val="75000"/>
            </a:pPr>
            <a:endParaRPr lang="de-DE" sz="1400" b="1" dirty="0"/>
          </a:p>
          <a:p>
            <a:pPr>
              <a:lnSpc>
                <a:spcPct val="150000"/>
              </a:lnSpc>
              <a:buSzPct val="75000"/>
            </a:pPr>
            <a:r>
              <a:rPr lang="de-DE" sz="2000" dirty="0"/>
              <a:t>470  Nutzungsspezifische Anlagen		</a:t>
            </a:r>
            <a:r>
              <a:rPr lang="de-DE" sz="2000" b="1" dirty="0"/>
              <a:t>470  Nutzungsspezifische </a:t>
            </a:r>
            <a:r>
              <a:rPr lang="de-DE" sz="2000" b="1" dirty="0">
                <a:solidFill>
                  <a:srgbClr val="0000FF"/>
                </a:solidFill>
              </a:rPr>
              <a:t>und 						        verfahrenstechnische</a:t>
            </a:r>
            <a:r>
              <a:rPr lang="de-DE" sz="2000" b="1" dirty="0"/>
              <a:t> Anlagen</a:t>
            </a:r>
            <a:endParaRPr lang="de-DE" sz="2000" b="1" dirty="0">
              <a:solidFill>
                <a:srgbClr val="0000FF"/>
              </a:solidFill>
            </a:endParaRPr>
          </a:p>
          <a:p>
            <a:pPr>
              <a:lnSpc>
                <a:spcPct val="150000"/>
              </a:lnSpc>
              <a:buSzPct val="75000"/>
            </a:pPr>
            <a:r>
              <a:rPr lang="de-DE" sz="2000" dirty="0"/>
              <a:t>471  Küchentechnische Anlagen		</a:t>
            </a:r>
            <a:r>
              <a:rPr lang="de-DE" sz="2000" b="1" dirty="0"/>
              <a:t>471  Küchentechnische Anlagen</a:t>
            </a:r>
          </a:p>
          <a:p>
            <a:pPr>
              <a:lnSpc>
                <a:spcPct val="150000"/>
              </a:lnSpc>
              <a:buSzPct val="75000"/>
            </a:pPr>
            <a:r>
              <a:rPr lang="de-DE" sz="2000" dirty="0"/>
              <a:t>472  Wäscherei- und Reinigungstechnische 	</a:t>
            </a:r>
            <a:r>
              <a:rPr lang="de-DE" sz="2000" b="1" dirty="0"/>
              <a:t>472  Wäscherei-, Reinigungs- </a:t>
            </a:r>
            <a:r>
              <a:rPr lang="de-DE" sz="2000" b="1" dirty="0">
                <a:solidFill>
                  <a:srgbClr val="0000FF"/>
                </a:solidFill>
              </a:rPr>
              <a:t>und</a:t>
            </a:r>
          </a:p>
          <a:p>
            <a:pPr>
              <a:lnSpc>
                <a:spcPct val="150000"/>
              </a:lnSpc>
              <a:buSzPct val="75000"/>
            </a:pPr>
            <a:r>
              <a:rPr lang="de-DE" sz="2000" b="1" dirty="0">
                <a:solidFill>
                  <a:srgbClr val="0000FF"/>
                </a:solidFill>
              </a:rPr>
              <a:t>        </a:t>
            </a:r>
            <a:r>
              <a:rPr lang="de-DE" sz="2000" dirty="0"/>
              <a:t>Anlagen</a:t>
            </a:r>
            <a:r>
              <a:rPr lang="de-DE" sz="2000" b="1" dirty="0">
                <a:solidFill>
                  <a:srgbClr val="0000FF"/>
                </a:solidFill>
              </a:rPr>
              <a:t>			        bade</a:t>
            </a:r>
            <a:r>
              <a:rPr lang="de-DE" sz="2000" b="1" dirty="0"/>
              <a:t>technische Anlagen</a:t>
            </a:r>
            <a:endParaRPr lang="de-DE" sz="2000" b="1" dirty="0">
              <a:solidFill>
                <a:srgbClr val="0000FF"/>
              </a:solidFill>
            </a:endParaRPr>
          </a:p>
          <a:p>
            <a:pPr>
              <a:lnSpc>
                <a:spcPct val="150000"/>
              </a:lnSpc>
              <a:buSzPct val="75000"/>
            </a:pPr>
            <a:r>
              <a:rPr lang="de-DE" sz="2000" dirty="0"/>
              <a:t>473  Medienversorgungsanlagen 		</a:t>
            </a:r>
            <a:r>
              <a:rPr lang="de-DE" sz="2000" b="1" dirty="0"/>
              <a:t>473  Medienversorgungsanlagen, </a:t>
            </a:r>
            <a:r>
              <a:rPr lang="de-DE" sz="2000" b="1" dirty="0">
                <a:solidFill>
                  <a:srgbClr val="0000FF"/>
                </a:solidFill>
              </a:rPr>
              <a:t>Medizin- und </a:t>
            </a:r>
          </a:p>
          <a:p>
            <a:pPr>
              <a:lnSpc>
                <a:spcPct val="150000"/>
              </a:lnSpc>
              <a:buSzPct val="75000"/>
            </a:pPr>
            <a:r>
              <a:rPr lang="de-DE" sz="2000" b="1" dirty="0">
                <a:solidFill>
                  <a:srgbClr val="0000FF"/>
                </a:solidFill>
              </a:rPr>
              <a:t>				        Labortechnische Anlagen</a:t>
            </a:r>
          </a:p>
          <a:p>
            <a:pPr>
              <a:lnSpc>
                <a:spcPct val="150000"/>
              </a:lnSpc>
              <a:buSzPct val="75000"/>
            </a:pPr>
            <a:r>
              <a:rPr lang="de-DE" sz="2000" dirty="0"/>
              <a:t>474  Medizin- und Labortechnische Anlagen</a:t>
            </a:r>
            <a:r>
              <a:rPr lang="de-DE" sz="2000" b="1" dirty="0"/>
              <a:t>	</a:t>
            </a:r>
            <a:endParaRPr lang="de-DE" sz="2000" b="1" dirty="0">
              <a:solidFill>
                <a:srgbClr val="0000FF"/>
              </a:solidFill>
            </a:endParaRPr>
          </a:p>
          <a:p>
            <a:pPr>
              <a:lnSpc>
                <a:spcPct val="150000"/>
              </a:lnSpc>
              <a:buSzPct val="75000"/>
            </a:pPr>
            <a:r>
              <a:rPr lang="de-DE" sz="2000" dirty="0"/>
              <a:t>475  Feuerlöschanlagen		</a:t>
            </a:r>
            <a:r>
              <a:rPr lang="de-DE" sz="2000" b="1" dirty="0"/>
              <a:t>	</a:t>
            </a:r>
            <a:r>
              <a:rPr lang="de-DE" sz="2000" b="1" dirty="0">
                <a:solidFill>
                  <a:srgbClr val="0000FF"/>
                </a:solidFill>
              </a:rPr>
              <a:t>474  </a:t>
            </a:r>
            <a:r>
              <a:rPr lang="de-DE" sz="2000" b="1" dirty="0"/>
              <a:t>Feuerlöschanlagen</a:t>
            </a:r>
          </a:p>
          <a:p>
            <a:pPr>
              <a:lnSpc>
                <a:spcPct val="150000"/>
              </a:lnSpc>
              <a:buSzPct val="75000"/>
            </a:pPr>
            <a:r>
              <a:rPr lang="de-DE" sz="2000" dirty="0"/>
              <a:t>476  Badetechnische Anlagen</a:t>
            </a:r>
            <a:r>
              <a:rPr lang="de-DE" sz="2000" b="1" dirty="0"/>
              <a:t>		</a:t>
            </a:r>
          </a:p>
          <a:p>
            <a:pPr>
              <a:lnSpc>
                <a:spcPct val="150000"/>
              </a:lnSpc>
              <a:buSzPct val="75000"/>
            </a:pPr>
            <a:r>
              <a:rPr lang="de-DE" sz="2000" dirty="0"/>
              <a:t>477  Prozesswärme-, kälte- und -luftanlagen</a:t>
            </a:r>
            <a:r>
              <a:rPr lang="de-DE" sz="2000" b="1" dirty="0"/>
              <a:t>	</a:t>
            </a:r>
            <a:r>
              <a:rPr lang="de-DE" sz="2000" b="1" dirty="0">
                <a:solidFill>
                  <a:srgbClr val="0000FF"/>
                </a:solidFill>
              </a:rPr>
              <a:t>475  </a:t>
            </a:r>
            <a:r>
              <a:rPr lang="de-DE" sz="2000" b="1" dirty="0"/>
              <a:t>Prozesswärme-, kälte- und -luftanlagen	</a:t>
            </a:r>
            <a:endParaRPr lang="de-DE" sz="2000" b="1" dirty="0">
              <a:solidFill>
                <a:srgbClr val="0000FF"/>
              </a:solidFill>
            </a:endParaRPr>
          </a:p>
          <a:p>
            <a:pPr>
              <a:lnSpc>
                <a:spcPct val="150000"/>
              </a:lnSpc>
              <a:buSzPct val="75000"/>
            </a:pPr>
            <a:r>
              <a:rPr lang="de-DE" sz="2000" dirty="0"/>
              <a:t>478  Entsorgungsanlagen	</a:t>
            </a:r>
            <a:r>
              <a:rPr lang="de-DE" sz="2000" b="1" dirty="0"/>
              <a:t>	</a:t>
            </a:r>
            <a:r>
              <a:rPr lang="de-DE" sz="2000" b="1" dirty="0">
                <a:solidFill>
                  <a:srgbClr val="0000FF"/>
                </a:solidFill>
              </a:rPr>
              <a:t>476  Weitere nutzungsspezifische Anlagen</a:t>
            </a:r>
            <a:r>
              <a:rPr lang="de-DE" sz="2000" dirty="0"/>
              <a:t>	</a:t>
            </a:r>
            <a:endParaRPr lang="de-DE" sz="2000" b="1" dirty="0"/>
          </a:p>
        </p:txBody>
      </p:sp>
      <p:cxnSp>
        <p:nvCxnSpPr>
          <p:cNvPr id="4" name="Gerader Verbinder 3">
            <a:extLst>
              <a:ext uri="{FF2B5EF4-FFF2-40B4-BE49-F238E27FC236}">
                <a16:creationId xmlns:a16="http://schemas.microsoft.com/office/drawing/2014/main" id="{9DDCACBE-3C86-4DD4-8012-447982BF8A83}"/>
              </a:ext>
            </a:extLst>
          </p:cNvPr>
          <p:cNvCxnSpPr/>
          <p:nvPr/>
        </p:nvCxnSpPr>
        <p:spPr>
          <a:xfrm>
            <a:off x="467543" y="3212976"/>
            <a:ext cx="7704857"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995505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F9B6C40D-9832-47BD-B167-F2D711DCE1C6}" type="slidenum">
              <a:rPr lang="de-DE" smtClean="0"/>
              <a:pPr/>
              <a:t>42</a:t>
            </a:fld>
            <a:endParaRPr lang="de-DE" dirty="0"/>
          </a:p>
        </p:txBody>
      </p:sp>
      <p:sp>
        <p:nvSpPr>
          <p:cNvPr id="8" name="Rechteck 7">
            <a:hlinkClick r:id="rId3" action="ppaction://hlinksldjump"/>
          </p:cNvPr>
          <p:cNvSpPr/>
          <p:nvPr/>
        </p:nvSpPr>
        <p:spPr>
          <a:xfrm>
            <a:off x="8316416" y="188640"/>
            <a:ext cx="720080" cy="2304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itel 4">
            <a:extLst>
              <a:ext uri="{FF2B5EF4-FFF2-40B4-BE49-F238E27FC236}">
                <a16:creationId xmlns:a16="http://schemas.microsoft.com/office/drawing/2014/main" id="{64B039FF-867E-4C1D-B74D-BDD1F5BBB17F}"/>
              </a:ext>
            </a:extLst>
          </p:cNvPr>
          <p:cNvSpPr>
            <a:spLocks noGrp="1"/>
          </p:cNvSpPr>
          <p:nvPr>
            <p:ph type="title"/>
          </p:nvPr>
        </p:nvSpPr>
        <p:spPr>
          <a:xfrm>
            <a:off x="457200" y="332656"/>
            <a:ext cx="7715200" cy="1044116"/>
          </a:xfrm>
        </p:spPr>
        <p:txBody>
          <a:bodyPr>
            <a:normAutofit/>
          </a:bodyPr>
          <a:lstStyle/>
          <a:p>
            <a:r>
              <a:rPr lang="de-DE" dirty="0"/>
              <a:t>Wesentliche Änderungen der Gliederung</a:t>
            </a:r>
          </a:p>
        </p:txBody>
      </p:sp>
      <p:sp>
        <p:nvSpPr>
          <p:cNvPr id="11" name="Inhaltsplatzhalter 5">
            <a:extLst>
              <a:ext uri="{FF2B5EF4-FFF2-40B4-BE49-F238E27FC236}">
                <a16:creationId xmlns:a16="http://schemas.microsoft.com/office/drawing/2014/main" id="{4F76855C-B481-48A5-BD9D-3BB3B507233F}"/>
              </a:ext>
            </a:extLst>
          </p:cNvPr>
          <p:cNvSpPr>
            <a:spLocks noGrp="1"/>
          </p:cNvSpPr>
          <p:nvPr>
            <p:ph idx="1"/>
          </p:nvPr>
        </p:nvSpPr>
        <p:spPr>
          <a:xfrm>
            <a:off x="457200" y="1484784"/>
            <a:ext cx="7715200" cy="4824536"/>
          </a:xfrm>
          <a:prstGeom prst="rect">
            <a:avLst/>
          </a:prstGeom>
        </p:spPr>
        <p:txBody>
          <a:bodyPr numCol="1">
            <a:normAutofit fontScale="62500" lnSpcReduction="20000"/>
          </a:bodyPr>
          <a:lstStyle/>
          <a:p>
            <a:pPr>
              <a:lnSpc>
                <a:spcPct val="150000"/>
              </a:lnSpc>
              <a:buSzPct val="75000"/>
            </a:pPr>
            <a:r>
              <a:rPr lang="de-DE" sz="3200" b="1" dirty="0"/>
              <a:t>Änderungen aufgrund der Integration der DIN 276-4:</a:t>
            </a:r>
          </a:p>
          <a:p>
            <a:pPr>
              <a:lnSpc>
                <a:spcPct val="150000"/>
              </a:lnSpc>
              <a:buSzPct val="75000"/>
            </a:pPr>
            <a:endParaRPr lang="de-DE" sz="1400" dirty="0"/>
          </a:p>
          <a:p>
            <a:pPr>
              <a:lnSpc>
                <a:spcPct val="150000"/>
              </a:lnSpc>
              <a:buSzPct val="75000"/>
            </a:pPr>
            <a:r>
              <a:rPr lang="de-DE" sz="2000" dirty="0"/>
              <a:t>DIN 276:2008			</a:t>
            </a:r>
            <a:r>
              <a:rPr lang="de-DE" sz="2000" b="1" dirty="0"/>
              <a:t>E DIN 276:2017</a:t>
            </a:r>
          </a:p>
          <a:p>
            <a:pPr>
              <a:lnSpc>
                <a:spcPct val="150000"/>
              </a:lnSpc>
              <a:buSzPct val="75000"/>
            </a:pPr>
            <a:endParaRPr lang="de-DE" sz="1400" b="1" dirty="0"/>
          </a:p>
          <a:p>
            <a:pPr>
              <a:lnSpc>
                <a:spcPct val="150000"/>
              </a:lnSpc>
              <a:buSzPct val="75000"/>
            </a:pPr>
            <a:r>
              <a:rPr lang="de-DE" sz="2000" dirty="0"/>
              <a:t>470  Nutzungsspezifische Anlagen		</a:t>
            </a:r>
            <a:r>
              <a:rPr lang="de-DE" sz="2000" b="1" dirty="0"/>
              <a:t>470  Nutzungsspezifische </a:t>
            </a:r>
            <a:r>
              <a:rPr lang="de-DE" sz="2000" b="1" dirty="0">
                <a:solidFill>
                  <a:srgbClr val="0000FF"/>
                </a:solidFill>
              </a:rPr>
              <a:t>und 						        verfahrenstechnische</a:t>
            </a:r>
            <a:r>
              <a:rPr lang="de-DE" sz="2000" b="1" dirty="0"/>
              <a:t> Anlagen</a:t>
            </a:r>
            <a:endParaRPr lang="de-DE" sz="2000" b="1" dirty="0">
              <a:solidFill>
                <a:srgbClr val="0000FF"/>
              </a:solidFill>
            </a:endParaRPr>
          </a:p>
          <a:p>
            <a:pPr>
              <a:lnSpc>
                <a:spcPct val="150000"/>
              </a:lnSpc>
              <a:buSzPct val="75000"/>
            </a:pPr>
            <a:r>
              <a:rPr lang="de-DE" sz="2000" dirty="0"/>
              <a:t> 				</a:t>
            </a:r>
            <a:r>
              <a:rPr lang="de-DE" sz="2000" b="1" dirty="0">
                <a:solidFill>
                  <a:srgbClr val="0000FF"/>
                </a:solidFill>
              </a:rPr>
              <a:t>477  Verfahrenstechnische Anlagen, Wasser,</a:t>
            </a:r>
          </a:p>
          <a:p>
            <a:pPr>
              <a:lnSpc>
                <a:spcPct val="150000"/>
              </a:lnSpc>
              <a:buSzPct val="75000"/>
            </a:pPr>
            <a:r>
              <a:rPr lang="de-DE" sz="2000" dirty="0"/>
              <a:t>				</a:t>
            </a:r>
            <a:r>
              <a:rPr lang="de-DE" sz="2000" b="1" dirty="0"/>
              <a:t>        </a:t>
            </a:r>
            <a:r>
              <a:rPr lang="de-DE" sz="2000" b="1" dirty="0">
                <a:solidFill>
                  <a:srgbClr val="0000FF"/>
                </a:solidFill>
              </a:rPr>
              <a:t>Abwasser und Gas</a:t>
            </a:r>
          </a:p>
          <a:p>
            <a:pPr>
              <a:lnSpc>
                <a:spcPct val="150000"/>
              </a:lnSpc>
              <a:buSzPct val="75000"/>
            </a:pPr>
            <a:r>
              <a:rPr lang="de-DE" sz="2000" b="1" dirty="0">
                <a:solidFill>
                  <a:srgbClr val="0000FF"/>
                </a:solidFill>
              </a:rPr>
              <a:t>				478  Verfahrenstechnische Anlagen, Feststoffe,</a:t>
            </a:r>
          </a:p>
          <a:p>
            <a:pPr>
              <a:lnSpc>
                <a:spcPct val="150000"/>
              </a:lnSpc>
              <a:buSzPct val="75000"/>
            </a:pPr>
            <a:r>
              <a:rPr lang="de-DE" sz="2000" dirty="0"/>
              <a:t>				</a:t>
            </a:r>
            <a:r>
              <a:rPr lang="de-DE" sz="2000" b="1" dirty="0"/>
              <a:t>        </a:t>
            </a:r>
            <a:r>
              <a:rPr lang="de-DE" sz="2000" b="1" dirty="0">
                <a:solidFill>
                  <a:srgbClr val="0000FF"/>
                </a:solidFill>
              </a:rPr>
              <a:t>Wertstoffe und Abfall</a:t>
            </a:r>
          </a:p>
          <a:p>
            <a:pPr>
              <a:lnSpc>
                <a:spcPct val="150000"/>
              </a:lnSpc>
              <a:buSzPct val="75000"/>
            </a:pPr>
            <a:r>
              <a:rPr lang="de-DE" sz="2000" dirty="0"/>
              <a:t>479  Nutzungsspezifische Anlagen, sonstiges</a:t>
            </a:r>
            <a:r>
              <a:rPr lang="de-DE" sz="2000" b="1" dirty="0">
                <a:solidFill>
                  <a:srgbClr val="0000FF"/>
                </a:solidFill>
              </a:rPr>
              <a:t>	479  Sonstiges zu KG 470</a:t>
            </a:r>
          </a:p>
          <a:p>
            <a:pPr>
              <a:lnSpc>
                <a:spcPct val="150000"/>
              </a:lnSpc>
              <a:buSzPct val="75000"/>
            </a:pPr>
            <a:r>
              <a:rPr lang="de-DE" sz="2000" b="1" dirty="0"/>
              <a:t>        </a:t>
            </a:r>
            <a:r>
              <a:rPr lang="de-DE" sz="2000" dirty="0"/>
              <a:t>(Bühnentechnische Anlagen, Tankstellen-</a:t>
            </a:r>
            <a:r>
              <a:rPr lang="de-DE" sz="2000" b="1" dirty="0"/>
              <a:t>	        </a:t>
            </a:r>
            <a:r>
              <a:rPr lang="de-DE" sz="2000" dirty="0">
                <a:solidFill>
                  <a:srgbClr val="0000FF"/>
                </a:solidFill>
              </a:rPr>
              <a:t>(z.B. Entnahmeanlagen an Talsperren […] ein-</a:t>
            </a:r>
          </a:p>
          <a:p>
            <a:pPr>
              <a:lnSpc>
                <a:spcPct val="150000"/>
              </a:lnSpc>
              <a:buSzPct val="75000"/>
            </a:pPr>
            <a:r>
              <a:rPr lang="de-DE" sz="2000" dirty="0"/>
              <a:t>        und Waschanlagen)	</a:t>
            </a:r>
            <a:r>
              <a:rPr lang="de-DE" sz="2000" b="1" dirty="0"/>
              <a:t>	</a:t>
            </a:r>
            <a:r>
              <a:rPr lang="de-DE" sz="2000" dirty="0">
                <a:solidFill>
                  <a:srgbClr val="0000FF"/>
                </a:solidFill>
              </a:rPr>
              <a:t>        schließlich Entnahmeleitungen, Antrieben und</a:t>
            </a:r>
            <a:endParaRPr lang="de-DE" sz="2000" dirty="0"/>
          </a:p>
          <a:p>
            <a:pPr>
              <a:lnSpc>
                <a:spcPct val="150000"/>
              </a:lnSpc>
              <a:buSzPct val="75000"/>
            </a:pPr>
            <a:r>
              <a:rPr lang="de-DE" sz="2000" b="1" dirty="0"/>
              <a:t>				        </a:t>
            </a:r>
            <a:r>
              <a:rPr lang="de-DE" sz="2000" dirty="0">
                <a:solidFill>
                  <a:srgbClr val="0000FF"/>
                </a:solidFill>
              </a:rPr>
              <a:t>allen Anlagenteilen […]; Messtechnische</a:t>
            </a:r>
          </a:p>
          <a:p>
            <a:pPr>
              <a:lnSpc>
                <a:spcPct val="150000"/>
              </a:lnSpc>
              <a:buSzPct val="75000"/>
            </a:pPr>
            <a:r>
              <a:rPr lang="de-DE" sz="2000" b="1" dirty="0"/>
              <a:t>				</a:t>
            </a:r>
            <a:r>
              <a:rPr lang="de-DE" sz="2000" dirty="0">
                <a:solidFill>
                  <a:srgbClr val="0000FF"/>
                </a:solidFill>
              </a:rPr>
              <a:t>        Überwachungsanlagen an Stauanlagen […]</a:t>
            </a:r>
            <a:r>
              <a:rPr lang="de-DE" sz="2000" dirty="0"/>
              <a:t>	</a:t>
            </a:r>
            <a:endParaRPr lang="de-DE" sz="2000" dirty="0">
              <a:solidFill>
                <a:srgbClr val="0000FF"/>
              </a:solidFill>
            </a:endParaRPr>
          </a:p>
          <a:p>
            <a:pPr>
              <a:lnSpc>
                <a:spcPct val="150000"/>
              </a:lnSpc>
              <a:buSzPct val="75000"/>
            </a:pPr>
            <a:r>
              <a:rPr lang="de-DE" sz="2000" dirty="0"/>
              <a:t>				</a:t>
            </a:r>
            <a:r>
              <a:rPr lang="de-DE" sz="2000" dirty="0">
                <a:solidFill>
                  <a:srgbClr val="0000FF"/>
                </a:solidFill>
              </a:rPr>
              <a:t>        einschließlich Übertragungssystemen)</a:t>
            </a:r>
            <a:r>
              <a:rPr lang="de-DE" sz="2000" dirty="0"/>
              <a:t>	</a:t>
            </a:r>
            <a:endParaRPr lang="de-DE" sz="2000" b="1" dirty="0"/>
          </a:p>
        </p:txBody>
      </p:sp>
      <p:cxnSp>
        <p:nvCxnSpPr>
          <p:cNvPr id="12" name="Gerader Verbinder 11">
            <a:extLst>
              <a:ext uri="{FF2B5EF4-FFF2-40B4-BE49-F238E27FC236}">
                <a16:creationId xmlns:a16="http://schemas.microsoft.com/office/drawing/2014/main" id="{99EC0E1C-8717-442F-9AE9-3CD8B2A4AEF7}"/>
              </a:ext>
            </a:extLst>
          </p:cNvPr>
          <p:cNvCxnSpPr>
            <a:cxnSpLocks/>
          </p:cNvCxnSpPr>
          <p:nvPr/>
        </p:nvCxnSpPr>
        <p:spPr>
          <a:xfrm>
            <a:off x="467543" y="3212976"/>
            <a:ext cx="7704857"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450047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F9B6C40D-9832-47BD-B167-F2D711DCE1C6}" type="slidenum">
              <a:rPr lang="de-DE" smtClean="0"/>
              <a:pPr/>
              <a:t>43</a:t>
            </a:fld>
            <a:endParaRPr lang="de-DE" dirty="0"/>
          </a:p>
        </p:txBody>
      </p:sp>
      <p:sp>
        <p:nvSpPr>
          <p:cNvPr id="8" name="Rechteck 7">
            <a:hlinkClick r:id="rId3" action="ppaction://hlinksldjump"/>
          </p:cNvPr>
          <p:cNvSpPr/>
          <p:nvPr/>
        </p:nvSpPr>
        <p:spPr>
          <a:xfrm>
            <a:off x="8316416" y="188640"/>
            <a:ext cx="720080" cy="2304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itel 4">
            <a:extLst>
              <a:ext uri="{FF2B5EF4-FFF2-40B4-BE49-F238E27FC236}">
                <a16:creationId xmlns:a16="http://schemas.microsoft.com/office/drawing/2014/main" id="{64B039FF-867E-4C1D-B74D-BDD1F5BBB17F}"/>
              </a:ext>
            </a:extLst>
          </p:cNvPr>
          <p:cNvSpPr>
            <a:spLocks noGrp="1"/>
          </p:cNvSpPr>
          <p:nvPr>
            <p:ph type="title"/>
          </p:nvPr>
        </p:nvSpPr>
        <p:spPr>
          <a:xfrm>
            <a:off x="457200" y="332656"/>
            <a:ext cx="7715200" cy="1044116"/>
          </a:xfrm>
        </p:spPr>
        <p:txBody>
          <a:bodyPr>
            <a:normAutofit/>
          </a:bodyPr>
          <a:lstStyle/>
          <a:p>
            <a:r>
              <a:rPr lang="de-DE" dirty="0"/>
              <a:t>Wesentliche Änderungen der Gliederung</a:t>
            </a:r>
          </a:p>
        </p:txBody>
      </p:sp>
      <p:sp>
        <p:nvSpPr>
          <p:cNvPr id="11" name="Inhaltsplatzhalter 5">
            <a:extLst>
              <a:ext uri="{FF2B5EF4-FFF2-40B4-BE49-F238E27FC236}">
                <a16:creationId xmlns:a16="http://schemas.microsoft.com/office/drawing/2014/main" id="{4F76855C-B481-48A5-BD9D-3BB3B507233F}"/>
              </a:ext>
            </a:extLst>
          </p:cNvPr>
          <p:cNvSpPr>
            <a:spLocks noGrp="1"/>
          </p:cNvSpPr>
          <p:nvPr>
            <p:ph idx="1"/>
          </p:nvPr>
        </p:nvSpPr>
        <p:spPr>
          <a:xfrm>
            <a:off x="457200" y="1484784"/>
            <a:ext cx="7715200" cy="4824536"/>
          </a:xfrm>
          <a:prstGeom prst="rect">
            <a:avLst/>
          </a:prstGeom>
        </p:spPr>
        <p:txBody>
          <a:bodyPr numCol="1">
            <a:normAutofit fontScale="70000" lnSpcReduction="20000"/>
          </a:bodyPr>
          <a:lstStyle/>
          <a:p>
            <a:pPr>
              <a:lnSpc>
                <a:spcPct val="150000"/>
              </a:lnSpc>
              <a:buSzPct val="75000"/>
            </a:pPr>
            <a:r>
              <a:rPr lang="de-DE" sz="2900" b="1" dirty="0"/>
              <a:t>Änderungen aufgrund der Integration der DIN 276-4:</a:t>
            </a:r>
          </a:p>
          <a:p>
            <a:pPr>
              <a:lnSpc>
                <a:spcPct val="150000"/>
              </a:lnSpc>
              <a:buSzPct val="75000"/>
            </a:pPr>
            <a:endParaRPr lang="de-DE" sz="900" dirty="0"/>
          </a:p>
          <a:p>
            <a:pPr>
              <a:lnSpc>
                <a:spcPct val="150000"/>
              </a:lnSpc>
              <a:buSzPct val="75000"/>
            </a:pPr>
            <a:r>
              <a:rPr lang="de-DE" sz="2000" dirty="0"/>
              <a:t>DIN 276:2008			</a:t>
            </a:r>
            <a:r>
              <a:rPr lang="de-DE" sz="2000" b="1" dirty="0"/>
              <a:t>E DIN 276:2017</a:t>
            </a:r>
          </a:p>
          <a:p>
            <a:pPr>
              <a:lnSpc>
                <a:spcPct val="150000"/>
              </a:lnSpc>
              <a:buSzPct val="75000"/>
            </a:pPr>
            <a:endParaRPr lang="de-DE" sz="900" b="1" dirty="0"/>
          </a:p>
          <a:p>
            <a:pPr>
              <a:lnSpc>
                <a:spcPct val="150000"/>
              </a:lnSpc>
              <a:buSzPct val="75000"/>
            </a:pPr>
            <a:r>
              <a:rPr lang="de-DE" sz="2000" dirty="0"/>
              <a:t>510  Geländeflächen			</a:t>
            </a:r>
            <a:r>
              <a:rPr lang="de-DE" sz="2000" b="1" dirty="0">
                <a:solidFill>
                  <a:srgbClr val="0000FF"/>
                </a:solidFill>
              </a:rPr>
              <a:t>510</a:t>
            </a:r>
            <a:r>
              <a:rPr lang="de-DE" sz="2000" b="1" dirty="0"/>
              <a:t>  </a:t>
            </a:r>
            <a:r>
              <a:rPr lang="de-DE" sz="2000" b="1" dirty="0">
                <a:solidFill>
                  <a:srgbClr val="0000FF"/>
                </a:solidFill>
              </a:rPr>
              <a:t>Erdbau</a:t>
            </a:r>
          </a:p>
          <a:p>
            <a:pPr>
              <a:lnSpc>
                <a:spcPct val="150000"/>
              </a:lnSpc>
              <a:buSzPct val="75000"/>
            </a:pPr>
            <a:r>
              <a:rPr lang="de-DE" sz="2000" dirty="0"/>
              <a:t>				</a:t>
            </a:r>
            <a:r>
              <a:rPr lang="de-DE" sz="2000" b="1" dirty="0">
                <a:solidFill>
                  <a:srgbClr val="0000FF"/>
                </a:solidFill>
              </a:rPr>
              <a:t>520 </a:t>
            </a:r>
            <a:r>
              <a:rPr lang="de-DE" sz="2000" b="1" dirty="0"/>
              <a:t> </a:t>
            </a:r>
            <a:r>
              <a:rPr lang="de-DE" sz="2000" b="1" dirty="0">
                <a:solidFill>
                  <a:srgbClr val="0000FF"/>
                </a:solidFill>
              </a:rPr>
              <a:t>Gründung, Unterbau</a:t>
            </a:r>
          </a:p>
          <a:p>
            <a:pPr>
              <a:lnSpc>
                <a:spcPct val="150000"/>
              </a:lnSpc>
              <a:buSzPct val="75000"/>
            </a:pPr>
            <a:r>
              <a:rPr lang="de-DE" sz="2000" dirty="0"/>
              <a:t>520  Befestigte Flächen </a:t>
            </a:r>
            <a:r>
              <a:rPr lang="de-DE" sz="2000" b="1" dirty="0"/>
              <a:t>		</a:t>
            </a:r>
            <a:r>
              <a:rPr lang="de-DE" sz="2000" b="1" dirty="0">
                <a:solidFill>
                  <a:srgbClr val="0000FF"/>
                </a:solidFill>
              </a:rPr>
              <a:t>530  Oberbau, Deckschichten</a:t>
            </a:r>
          </a:p>
          <a:p>
            <a:pPr>
              <a:lnSpc>
                <a:spcPct val="150000"/>
              </a:lnSpc>
              <a:buSzPct val="75000"/>
            </a:pPr>
            <a:r>
              <a:rPr lang="de-DE" sz="2000" dirty="0"/>
              <a:t>530  Baukonstruktionen in Außenanlage 	</a:t>
            </a:r>
            <a:r>
              <a:rPr lang="de-DE" sz="2000" b="1" dirty="0">
                <a:solidFill>
                  <a:srgbClr val="0000FF"/>
                </a:solidFill>
              </a:rPr>
              <a:t>540  Baukonstruktionen	</a:t>
            </a:r>
            <a:endParaRPr lang="de-DE" sz="2000" b="1" dirty="0"/>
          </a:p>
          <a:p>
            <a:pPr>
              <a:lnSpc>
                <a:spcPct val="150000"/>
              </a:lnSpc>
              <a:buSzPct val="75000"/>
            </a:pPr>
            <a:r>
              <a:rPr lang="de-DE" sz="2000" dirty="0"/>
              <a:t>540  Technische Anlagen in Außenanlagen </a:t>
            </a:r>
            <a:r>
              <a:rPr lang="de-DE" sz="2000" b="1" dirty="0"/>
              <a:t>	</a:t>
            </a:r>
            <a:r>
              <a:rPr lang="de-DE" sz="2000" b="1" dirty="0">
                <a:solidFill>
                  <a:srgbClr val="0000FF"/>
                </a:solidFill>
              </a:rPr>
              <a:t>550  Technische Anlagen</a:t>
            </a:r>
          </a:p>
          <a:p>
            <a:pPr>
              <a:lnSpc>
                <a:spcPct val="150000"/>
              </a:lnSpc>
              <a:buSzPct val="75000"/>
            </a:pPr>
            <a:r>
              <a:rPr lang="de-DE" sz="2000" dirty="0"/>
              <a:t>550  Einbauten in Außenanlagen 	</a:t>
            </a:r>
            <a:r>
              <a:rPr lang="de-DE" sz="2000" b="1" dirty="0"/>
              <a:t>	</a:t>
            </a:r>
            <a:r>
              <a:rPr lang="de-DE" sz="2000" b="1" dirty="0">
                <a:solidFill>
                  <a:srgbClr val="0000FF"/>
                </a:solidFill>
              </a:rPr>
              <a:t>560  Einbauten</a:t>
            </a:r>
          </a:p>
          <a:p>
            <a:pPr>
              <a:lnSpc>
                <a:spcPct val="150000"/>
              </a:lnSpc>
              <a:buSzPct val="75000"/>
            </a:pPr>
            <a:r>
              <a:rPr lang="de-DE" sz="2000" dirty="0"/>
              <a:t>560  Wasserflächen</a:t>
            </a:r>
            <a:endParaRPr lang="de-DE" sz="2000" b="1" dirty="0">
              <a:solidFill>
                <a:srgbClr val="0000FF"/>
              </a:solidFill>
            </a:endParaRPr>
          </a:p>
          <a:p>
            <a:pPr>
              <a:lnSpc>
                <a:spcPct val="150000"/>
              </a:lnSpc>
              <a:buSzPct val="75000"/>
            </a:pPr>
            <a:r>
              <a:rPr lang="de-DE" sz="2000" dirty="0"/>
              <a:t>570  Pflanz- und Saatflächen</a:t>
            </a:r>
            <a:r>
              <a:rPr lang="de-DE" sz="2000" b="1" dirty="0"/>
              <a:t>		570  Pflanz- und Saatflächen</a:t>
            </a:r>
          </a:p>
          <a:p>
            <a:pPr>
              <a:lnSpc>
                <a:spcPct val="150000"/>
              </a:lnSpc>
              <a:buSzPct val="75000"/>
            </a:pPr>
            <a:r>
              <a:rPr lang="de-DE" sz="2000" b="1" dirty="0"/>
              <a:t>				</a:t>
            </a:r>
            <a:r>
              <a:rPr lang="de-DE" sz="2000" b="1" dirty="0">
                <a:solidFill>
                  <a:srgbClr val="0000FF"/>
                </a:solidFill>
              </a:rPr>
              <a:t>580  Wasserflächen</a:t>
            </a:r>
          </a:p>
          <a:p>
            <a:pPr>
              <a:lnSpc>
                <a:spcPct val="150000"/>
              </a:lnSpc>
              <a:buSzPct val="75000"/>
            </a:pPr>
            <a:r>
              <a:rPr lang="de-DE" sz="2000" dirty="0"/>
              <a:t>590  Sonstige Außenanlagen	</a:t>
            </a:r>
            <a:r>
              <a:rPr lang="de-DE" sz="2000" b="1" dirty="0"/>
              <a:t>	590 </a:t>
            </a:r>
            <a:r>
              <a:rPr lang="de-DE" sz="2000" b="1" dirty="0">
                <a:solidFill>
                  <a:srgbClr val="0000FF"/>
                </a:solidFill>
              </a:rPr>
              <a:t> </a:t>
            </a:r>
            <a:r>
              <a:rPr lang="de-DE" sz="2000" b="1" dirty="0"/>
              <a:t>Sonstige Maßnahmen für Außenanlagen</a:t>
            </a:r>
          </a:p>
          <a:p>
            <a:pPr>
              <a:lnSpc>
                <a:spcPct val="150000"/>
              </a:lnSpc>
              <a:buSzPct val="75000"/>
            </a:pPr>
            <a:endParaRPr lang="de-DE" sz="900" b="1" dirty="0">
              <a:solidFill>
                <a:srgbClr val="0000FF"/>
              </a:solidFill>
            </a:endParaRPr>
          </a:p>
          <a:p>
            <a:pPr>
              <a:lnSpc>
                <a:spcPct val="150000"/>
              </a:lnSpc>
              <a:buSzPct val="75000"/>
            </a:pPr>
            <a:r>
              <a:rPr lang="de-DE" sz="2600" b="1" dirty="0"/>
              <a:t>Auch innerhalb der 3. Ebene der KG 500 tiefgreifende Änderungen</a:t>
            </a:r>
            <a:r>
              <a:rPr lang="de-DE" sz="2000" dirty="0"/>
              <a:t>	</a:t>
            </a:r>
            <a:endParaRPr lang="de-DE" sz="2000" b="1" dirty="0"/>
          </a:p>
        </p:txBody>
      </p:sp>
    </p:spTree>
    <p:extLst>
      <p:ext uri="{BB962C8B-B14F-4D97-AF65-F5344CB8AC3E}">
        <p14:creationId xmlns:p14="http://schemas.microsoft.com/office/powerpoint/2010/main" val="15386333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F9B6C40D-9832-47BD-B167-F2D711DCE1C6}" type="slidenum">
              <a:rPr lang="de-DE" smtClean="0"/>
              <a:pPr/>
              <a:t>44</a:t>
            </a:fld>
            <a:endParaRPr lang="de-DE" dirty="0"/>
          </a:p>
        </p:txBody>
      </p:sp>
      <p:sp>
        <p:nvSpPr>
          <p:cNvPr id="6" name="Inhaltsplatzhalter 5"/>
          <p:cNvSpPr>
            <a:spLocks noGrp="1"/>
          </p:cNvSpPr>
          <p:nvPr>
            <p:ph idx="1"/>
          </p:nvPr>
        </p:nvSpPr>
        <p:spPr>
          <a:prstGeom prst="rect">
            <a:avLst/>
          </a:prstGeom>
        </p:spPr>
        <p:txBody>
          <a:bodyPr numCol="1">
            <a:normAutofit fontScale="92500"/>
          </a:bodyPr>
          <a:lstStyle/>
          <a:p>
            <a:pPr>
              <a:lnSpc>
                <a:spcPct val="150000"/>
              </a:lnSpc>
              <a:buSzPct val="75000"/>
            </a:pPr>
            <a:r>
              <a:rPr lang="de-DE" sz="2000" b="1" dirty="0"/>
              <a:t>Verschiebungen zwischen KG 300 und KG 500</a:t>
            </a:r>
          </a:p>
          <a:p>
            <a:pPr marL="285750" indent="-285750">
              <a:lnSpc>
                <a:spcPct val="150000"/>
              </a:lnSpc>
              <a:buSzPct val="75000"/>
              <a:buFont typeface="Wingdings" panose="05000000000000000000" pitchFamily="2" charset="2"/>
              <a:buChar char="§"/>
            </a:pPr>
            <a:r>
              <a:rPr lang="de-DE" sz="1800" dirty="0"/>
              <a:t>Neu in der Beschreibung von </a:t>
            </a:r>
            <a:r>
              <a:rPr lang="de-DE" sz="1800" b="1" dirty="0"/>
              <a:t>KG 334 [Außenwand-] Bekleidung, außen</a:t>
            </a:r>
            <a:r>
              <a:rPr lang="de-DE" sz="1800" dirty="0"/>
              <a:t> und in der Beschreibung von </a:t>
            </a:r>
            <a:r>
              <a:rPr lang="de-DE" sz="1800" b="1" dirty="0"/>
              <a:t>KG 344 [Innenwand-] Bekleidung</a:t>
            </a:r>
          </a:p>
          <a:p>
            <a:pPr lvl="1">
              <a:lnSpc>
                <a:spcPct val="150000"/>
              </a:lnSpc>
              <a:buSzPct val="75000"/>
            </a:pPr>
            <a:r>
              <a:rPr lang="de-DE" sz="1400" dirty="0">
                <a:solidFill>
                  <a:srgbClr val="0000FF"/>
                </a:solidFill>
              </a:rPr>
              <a:t>[…], dazu gehören auch fest mit den […] Wänden verbundene Fassaden- und </a:t>
            </a:r>
            <a:r>
              <a:rPr lang="de-DE" sz="1400" b="1" dirty="0">
                <a:solidFill>
                  <a:srgbClr val="0000FF"/>
                </a:solidFill>
              </a:rPr>
              <a:t>Wandbegrünungssysteme</a:t>
            </a:r>
            <a:r>
              <a:rPr lang="de-DE" sz="1400" dirty="0">
                <a:solidFill>
                  <a:srgbClr val="0000FF"/>
                </a:solidFill>
              </a:rPr>
              <a:t> einschließlich aller Teile (z. B. Gefäße, Substrate, Pflanzen, Fertigstellungs- und Entwicklungspflege, Dünge- und Bewässerungsvorrichtungen)</a:t>
            </a:r>
          </a:p>
          <a:p>
            <a:pPr marL="285750" lvl="1" indent="-285750">
              <a:lnSpc>
                <a:spcPct val="150000"/>
              </a:lnSpc>
              <a:buSzPct val="75000"/>
              <a:buFont typeface="Wingdings" panose="05000000000000000000" pitchFamily="2" charset="2"/>
              <a:buChar char="§"/>
            </a:pPr>
            <a:r>
              <a:rPr lang="de-DE" sz="1800" dirty="0"/>
              <a:t>Neu in der Beschreibung von </a:t>
            </a:r>
            <a:r>
              <a:rPr lang="de-DE" sz="1800" b="1" dirty="0"/>
              <a:t>KG 352 [Decken-] Beläge</a:t>
            </a:r>
          </a:p>
          <a:p>
            <a:pPr lvl="1">
              <a:lnSpc>
                <a:spcPct val="150000"/>
              </a:lnSpc>
              <a:buSzPct val="75000"/>
            </a:pPr>
            <a:r>
              <a:rPr lang="de-DE" sz="1400" dirty="0">
                <a:solidFill>
                  <a:srgbClr val="0000FF"/>
                </a:solidFill>
              </a:rPr>
              <a:t>[…], dazu gehören auch fest mit den Decken verbundene </a:t>
            </a:r>
            <a:r>
              <a:rPr lang="de-DE" sz="1400" b="1" dirty="0">
                <a:solidFill>
                  <a:srgbClr val="0000FF"/>
                </a:solidFill>
              </a:rPr>
              <a:t>Begrünungssysteme </a:t>
            </a:r>
            <a:r>
              <a:rPr lang="de-DE" sz="1400" dirty="0">
                <a:solidFill>
                  <a:srgbClr val="0000FF"/>
                </a:solidFill>
              </a:rPr>
              <a:t>einschließlich Fertigstellungs- und Entwicklungspflege</a:t>
            </a:r>
          </a:p>
          <a:p>
            <a:pPr marL="285750" indent="-285750">
              <a:lnSpc>
                <a:spcPct val="150000"/>
              </a:lnSpc>
              <a:buSzPct val="75000"/>
              <a:buFont typeface="Wingdings" panose="05000000000000000000" pitchFamily="2" charset="2"/>
              <a:buChar char="§"/>
            </a:pPr>
            <a:r>
              <a:rPr lang="de-DE" sz="1800" dirty="0"/>
              <a:t>Neu in der Beschreibung von </a:t>
            </a:r>
            <a:r>
              <a:rPr lang="de-DE" sz="1800" b="1" dirty="0"/>
              <a:t>KG 364 [Dach-] Beläge</a:t>
            </a:r>
          </a:p>
          <a:p>
            <a:pPr lvl="1">
              <a:lnSpc>
                <a:spcPct val="150000"/>
              </a:lnSpc>
              <a:buSzPct val="75000"/>
            </a:pPr>
            <a:r>
              <a:rPr lang="de-DE" sz="1400" dirty="0">
                <a:solidFill>
                  <a:srgbClr val="0000FF"/>
                </a:solidFill>
              </a:rPr>
              <a:t>[…], dazu gehören auch extensive und intensive </a:t>
            </a:r>
            <a:r>
              <a:rPr lang="de-DE" sz="1400" b="1" dirty="0">
                <a:solidFill>
                  <a:srgbClr val="0000FF"/>
                </a:solidFill>
              </a:rPr>
              <a:t>Dachbegrünungen</a:t>
            </a:r>
            <a:r>
              <a:rPr lang="de-DE" sz="1400" dirty="0">
                <a:solidFill>
                  <a:srgbClr val="0000FF"/>
                </a:solidFill>
              </a:rPr>
              <a:t> einschließlich aller Teile </a:t>
            </a:r>
          </a:p>
          <a:p>
            <a:pPr lvl="1">
              <a:lnSpc>
                <a:spcPct val="150000"/>
              </a:lnSpc>
              <a:buSzPct val="75000"/>
            </a:pPr>
            <a:r>
              <a:rPr lang="de-DE" sz="1400" dirty="0">
                <a:solidFill>
                  <a:srgbClr val="0000FF"/>
                </a:solidFill>
              </a:rPr>
              <a:t>(z. B. Substrate, Pflanzen, Fertigstellungs- und Entwicklungspflege, Dünge- und Bewässerungs-vorrichtungen)</a:t>
            </a:r>
            <a:endParaRPr lang="de-DE" sz="1800" dirty="0"/>
          </a:p>
          <a:p>
            <a:pPr>
              <a:lnSpc>
                <a:spcPct val="150000"/>
              </a:lnSpc>
              <a:buSzPct val="75000"/>
            </a:pPr>
            <a:endParaRPr lang="de-DE" sz="2000" dirty="0"/>
          </a:p>
          <a:p>
            <a:pPr>
              <a:lnSpc>
                <a:spcPct val="150000"/>
              </a:lnSpc>
              <a:buSzPct val="75000"/>
            </a:pPr>
            <a:endParaRPr lang="de-DE" sz="2000" dirty="0"/>
          </a:p>
          <a:p>
            <a:pPr>
              <a:lnSpc>
                <a:spcPct val="150000"/>
              </a:lnSpc>
              <a:buSzPct val="75000"/>
            </a:pPr>
            <a:endParaRPr lang="de-DE" sz="2000" dirty="0"/>
          </a:p>
        </p:txBody>
      </p:sp>
      <p:sp>
        <p:nvSpPr>
          <p:cNvPr id="8" name="Rechteck 7">
            <a:hlinkClick r:id="rId3" action="ppaction://hlinksldjump"/>
          </p:cNvPr>
          <p:cNvSpPr/>
          <p:nvPr/>
        </p:nvSpPr>
        <p:spPr>
          <a:xfrm>
            <a:off x="8316416" y="188640"/>
            <a:ext cx="720080" cy="2304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itel 4">
            <a:extLst>
              <a:ext uri="{FF2B5EF4-FFF2-40B4-BE49-F238E27FC236}">
                <a16:creationId xmlns:a16="http://schemas.microsoft.com/office/drawing/2014/main" id="{64B039FF-867E-4C1D-B74D-BDD1F5BBB17F}"/>
              </a:ext>
            </a:extLst>
          </p:cNvPr>
          <p:cNvSpPr>
            <a:spLocks noGrp="1"/>
          </p:cNvSpPr>
          <p:nvPr>
            <p:ph type="title"/>
          </p:nvPr>
        </p:nvSpPr>
        <p:spPr>
          <a:xfrm>
            <a:off x="457200" y="332656"/>
            <a:ext cx="7715200" cy="1044116"/>
          </a:xfrm>
        </p:spPr>
        <p:txBody>
          <a:bodyPr>
            <a:normAutofit/>
          </a:bodyPr>
          <a:lstStyle/>
          <a:p>
            <a:r>
              <a:rPr lang="de-DE" dirty="0"/>
              <a:t>Wesentliche Änderungen der Gliederung</a:t>
            </a:r>
          </a:p>
        </p:txBody>
      </p:sp>
    </p:spTree>
    <p:extLst>
      <p:ext uri="{BB962C8B-B14F-4D97-AF65-F5344CB8AC3E}">
        <p14:creationId xmlns:p14="http://schemas.microsoft.com/office/powerpoint/2010/main" val="35672665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F9B6C40D-9832-47BD-B167-F2D711DCE1C6}" type="slidenum">
              <a:rPr lang="de-DE" smtClean="0"/>
              <a:pPr/>
              <a:t>45</a:t>
            </a:fld>
            <a:endParaRPr lang="de-DE" dirty="0"/>
          </a:p>
        </p:txBody>
      </p:sp>
      <p:sp>
        <p:nvSpPr>
          <p:cNvPr id="6" name="Inhaltsplatzhalter 5"/>
          <p:cNvSpPr>
            <a:spLocks noGrp="1"/>
          </p:cNvSpPr>
          <p:nvPr>
            <p:ph idx="1"/>
          </p:nvPr>
        </p:nvSpPr>
        <p:spPr>
          <a:prstGeom prst="rect">
            <a:avLst/>
          </a:prstGeom>
        </p:spPr>
        <p:txBody>
          <a:bodyPr numCol="1">
            <a:normAutofit/>
          </a:bodyPr>
          <a:lstStyle/>
          <a:p>
            <a:pPr>
              <a:lnSpc>
                <a:spcPct val="150000"/>
              </a:lnSpc>
              <a:buSzPct val="75000"/>
            </a:pPr>
            <a:r>
              <a:rPr lang="de-DE" sz="2000" b="1" dirty="0"/>
              <a:t>Verschiebungen zwischen KG 300 und KG 500</a:t>
            </a:r>
          </a:p>
          <a:p>
            <a:pPr marL="285750" indent="-285750">
              <a:lnSpc>
                <a:spcPct val="150000"/>
              </a:lnSpc>
              <a:buSzPct val="75000"/>
              <a:buFont typeface="Wingdings" panose="05000000000000000000" pitchFamily="2" charset="2"/>
              <a:buChar char="§"/>
            </a:pPr>
            <a:r>
              <a:rPr lang="de-DE" sz="1800" dirty="0"/>
              <a:t>Neue </a:t>
            </a:r>
            <a:r>
              <a:rPr lang="de-DE" sz="1800" b="1" dirty="0">
                <a:solidFill>
                  <a:srgbClr val="0000FF"/>
                </a:solidFill>
              </a:rPr>
              <a:t>KG 375 Freianlagen im Bauwerk</a:t>
            </a:r>
          </a:p>
          <a:p>
            <a:pPr lvl="1">
              <a:lnSpc>
                <a:spcPct val="150000"/>
              </a:lnSpc>
              <a:buSzPct val="75000"/>
            </a:pPr>
            <a:r>
              <a:rPr lang="de-DE" sz="1400" dirty="0">
                <a:sym typeface="Wingdings" panose="05000000000000000000" pitchFamily="2" charset="2"/>
              </a:rPr>
              <a:t>„komplexe Anlagen z. B. in Biosphärenhallen, zoologischen Anlagen, Einkaufszentren; einschließlich Einfassungen, Aufkantungen, Substraten, Pflanzen, Fertigstellungs- und Entwicklungspflege, Vorrichtungen zum Düngen sowie zur Be- und Entwässerung (soweit nicht in anderen KG erfasst)“</a:t>
            </a:r>
            <a:endParaRPr lang="de-DE" sz="1200" dirty="0"/>
          </a:p>
          <a:p>
            <a:pPr marL="285750" indent="-285750">
              <a:lnSpc>
                <a:spcPct val="150000"/>
              </a:lnSpc>
              <a:buSzPct val="75000"/>
              <a:buFont typeface="Wingdings" panose="05000000000000000000" pitchFamily="2" charset="2"/>
              <a:buChar char="§"/>
            </a:pPr>
            <a:r>
              <a:rPr lang="de-DE" sz="1800" b="1" dirty="0"/>
              <a:t>Bisher:	KG 576 Begrünung unterbauter Flächen</a:t>
            </a:r>
          </a:p>
          <a:p>
            <a:pPr lvl="1">
              <a:lnSpc>
                <a:spcPct val="150000"/>
              </a:lnSpc>
              <a:buSzPct val="75000"/>
            </a:pPr>
            <a:r>
              <a:rPr lang="de-DE" sz="1400" dirty="0"/>
              <a:t>„auf Tiefgaragen, einschließlich Wurzelschutz- und Fertigstellungspflege“</a:t>
            </a:r>
          </a:p>
          <a:p>
            <a:pPr marL="285750" indent="-285750">
              <a:lnSpc>
                <a:spcPct val="150000"/>
              </a:lnSpc>
              <a:buSzPct val="75000"/>
              <a:buFont typeface="Wingdings" panose="05000000000000000000" pitchFamily="2" charset="2"/>
              <a:buChar char="§"/>
            </a:pPr>
            <a:r>
              <a:rPr lang="de-DE" sz="1800" b="1" dirty="0"/>
              <a:t>Jetzt:		</a:t>
            </a:r>
            <a:r>
              <a:rPr lang="de-DE" sz="1800" b="1" dirty="0">
                <a:solidFill>
                  <a:srgbClr val="0000FF"/>
                </a:solidFill>
              </a:rPr>
              <a:t>KG 575 Begrünung unterbauter Flächen</a:t>
            </a:r>
          </a:p>
          <a:p>
            <a:pPr lvl="1">
              <a:lnSpc>
                <a:spcPct val="150000"/>
              </a:lnSpc>
              <a:buSzPct val="75000"/>
            </a:pPr>
            <a:r>
              <a:rPr lang="de-DE" sz="1400" dirty="0"/>
              <a:t>„Begrünungen auf Tiefgaragen und Untergeschossen, die die Außenanlagen unterbauen, einschließlich Schutz-, Filter-, Dränschichten sowie Erd- und Vegetationssubstraten, Pflanzen, Rasen und Ansaaten, einschließlich Planum und Fertigstellungspflege “</a:t>
            </a:r>
          </a:p>
          <a:p>
            <a:pPr>
              <a:lnSpc>
                <a:spcPct val="150000"/>
              </a:lnSpc>
              <a:buSzPct val="75000"/>
            </a:pPr>
            <a:endParaRPr lang="de-DE" sz="2000" dirty="0"/>
          </a:p>
          <a:p>
            <a:pPr>
              <a:lnSpc>
                <a:spcPct val="150000"/>
              </a:lnSpc>
              <a:buSzPct val="75000"/>
            </a:pPr>
            <a:endParaRPr lang="de-DE" sz="2000" dirty="0"/>
          </a:p>
          <a:p>
            <a:pPr>
              <a:lnSpc>
                <a:spcPct val="150000"/>
              </a:lnSpc>
              <a:buSzPct val="75000"/>
            </a:pPr>
            <a:endParaRPr lang="de-DE" sz="2000" dirty="0"/>
          </a:p>
        </p:txBody>
      </p:sp>
      <p:sp>
        <p:nvSpPr>
          <p:cNvPr id="8" name="Rechteck 7">
            <a:hlinkClick r:id="rId3" action="ppaction://hlinksldjump"/>
          </p:cNvPr>
          <p:cNvSpPr/>
          <p:nvPr/>
        </p:nvSpPr>
        <p:spPr>
          <a:xfrm>
            <a:off x="8316416" y="188640"/>
            <a:ext cx="720080" cy="2304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itel 4">
            <a:extLst>
              <a:ext uri="{FF2B5EF4-FFF2-40B4-BE49-F238E27FC236}">
                <a16:creationId xmlns:a16="http://schemas.microsoft.com/office/drawing/2014/main" id="{64B039FF-867E-4C1D-B74D-BDD1F5BBB17F}"/>
              </a:ext>
            </a:extLst>
          </p:cNvPr>
          <p:cNvSpPr>
            <a:spLocks noGrp="1"/>
          </p:cNvSpPr>
          <p:nvPr>
            <p:ph type="title"/>
          </p:nvPr>
        </p:nvSpPr>
        <p:spPr>
          <a:xfrm>
            <a:off x="457200" y="332656"/>
            <a:ext cx="7715200" cy="1044116"/>
          </a:xfrm>
        </p:spPr>
        <p:txBody>
          <a:bodyPr>
            <a:normAutofit/>
          </a:bodyPr>
          <a:lstStyle/>
          <a:p>
            <a:r>
              <a:rPr lang="de-DE" dirty="0"/>
              <a:t>Wesentliche Änderungen der Gliederung</a:t>
            </a:r>
          </a:p>
        </p:txBody>
      </p:sp>
    </p:spTree>
    <p:extLst>
      <p:ext uri="{BB962C8B-B14F-4D97-AF65-F5344CB8AC3E}">
        <p14:creationId xmlns:p14="http://schemas.microsoft.com/office/powerpoint/2010/main" val="902960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F9B6C40D-9832-47BD-B167-F2D711DCE1C6}" type="slidenum">
              <a:rPr lang="de-DE" smtClean="0"/>
              <a:pPr/>
              <a:t>46</a:t>
            </a:fld>
            <a:endParaRPr lang="de-DE" dirty="0"/>
          </a:p>
        </p:txBody>
      </p:sp>
      <p:sp>
        <p:nvSpPr>
          <p:cNvPr id="6" name="Inhaltsplatzhalter 5"/>
          <p:cNvSpPr>
            <a:spLocks noGrp="1"/>
          </p:cNvSpPr>
          <p:nvPr>
            <p:ph idx="1"/>
          </p:nvPr>
        </p:nvSpPr>
        <p:spPr>
          <a:prstGeom prst="rect">
            <a:avLst/>
          </a:prstGeom>
        </p:spPr>
        <p:txBody>
          <a:bodyPr numCol="1">
            <a:normAutofit/>
          </a:bodyPr>
          <a:lstStyle/>
          <a:p>
            <a:pPr>
              <a:lnSpc>
                <a:spcPct val="150000"/>
              </a:lnSpc>
              <a:buSzPct val="75000"/>
            </a:pPr>
            <a:r>
              <a:rPr lang="de-DE" sz="2000" b="1" dirty="0"/>
              <a:t>Verschiebungen zwischen KG 300 und KG 500</a:t>
            </a:r>
          </a:p>
          <a:p>
            <a:pPr>
              <a:lnSpc>
                <a:spcPct val="150000"/>
              </a:lnSpc>
              <a:buSzPct val="75000"/>
            </a:pPr>
            <a:r>
              <a:rPr lang="de-DE" sz="1800" dirty="0"/>
              <a:t>Aus der Erläuterung zu KG 300:</a:t>
            </a:r>
          </a:p>
          <a:p>
            <a:pPr lvl="1">
              <a:lnSpc>
                <a:spcPct val="150000"/>
              </a:lnSpc>
              <a:buSzPct val="75000"/>
            </a:pPr>
            <a:r>
              <a:rPr lang="de-DE" sz="1400" dirty="0">
                <a:solidFill>
                  <a:srgbClr val="0000FF"/>
                </a:solidFill>
              </a:rPr>
              <a:t>„[Zu </a:t>
            </a:r>
            <a:r>
              <a:rPr lang="de-DE" sz="1400" b="1" dirty="0">
                <a:solidFill>
                  <a:srgbClr val="0000FF"/>
                </a:solidFill>
              </a:rPr>
              <a:t>KG 300</a:t>
            </a:r>
            <a:r>
              <a:rPr lang="de-DE" sz="1400" dirty="0">
                <a:solidFill>
                  <a:srgbClr val="0000FF"/>
                </a:solidFill>
              </a:rPr>
              <a:t>] gehören auch </a:t>
            </a:r>
            <a:r>
              <a:rPr lang="de-DE" sz="1400" b="1" dirty="0">
                <a:solidFill>
                  <a:srgbClr val="0000FF"/>
                </a:solidFill>
              </a:rPr>
              <a:t>mit dem Bauwerk verbundene planerisch gestaltete Freianlagen</a:t>
            </a:r>
            <a:r>
              <a:rPr lang="de-DE" sz="1400" dirty="0">
                <a:solidFill>
                  <a:srgbClr val="0000FF"/>
                </a:solidFill>
              </a:rPr>
              <a:t>. </a:t>
            </a:r>
          </a:p>
          <a:p>
            <a:pPr lvl="1">
              <a:lnSpc>
                <a:spcPct val="150000"/>
              </a:lnSpc>
              <a:buSzPct val="75000"/>
            </a:pPr>
            <a:r>
              <a:rPr lang="de-DE" sz="1400" b="1" dirty="0">
                <a:solidFill>
                  <a:srgbClr val="0000FF"/>
                </a:solidFill>
              </a:rPr>
              <a:t>Freianlagen außerhalb des Bauwerks </a:t>
            </a:r>
            <a:r>
              <a:rPr lang="de-DE" sz="1400" dirty="0">
                <a:solidFill>
                  <a:srgbClr val="0000FF"/>
                </a:solidFill>
              </a:rPr>
              <a:t>gehören zur </a:t>
            </a:r>
            <a:r>
              <a:rPr lang="de-DE" sz="1400" b="1" dirty="0">
                <a:solidFill>
                  <a:srgbClr val="0000FF"/>
                </a:solidFill>
              </a:rPr>
              <a:t>KG 500</a:t>
            </a:r>
            <a:r>
              <a:rPr lang="de-DE" sz="1400" dirty="0">
                <a:solidFill>
                  <a:srgbClr val="0000FF"/>
                </a:solidFill>
              </a:rPr>
              <a:t>“</a:t>
            </a:r>
          </a:p>
          <a:p>
            <a:pPr marL="285750" indent="-285750">
              <a:lnSpc>
                <a:spcPct val="150000"/>
              </a:lnSpc>
              <a:buSzPct val="75000"/>
              <a:buFont typeface="Wingdings" panose="05000000000000000000" pitchFamily="2" charset="2"/>
              <a:buChar char="à"/>
            </a:pPr>
            <a:r>
              <a:rPr lang="de-DE" sz="1800" dirty="0">
                <a:sym typeface="Wingdings" panose="05000000000000000000" pitchFamily="2" charset="2"/>
              </a:rPr>
              <a:t>Die DIN 276 verfolgt einen </a:t>
            </a:r>
            <a:r>
              <a:rPr lang="de-DE" sz="1800" b="1" dirty="0">
                <a:sym typeface="Wingdings" panose="05000000000000000000" pitchFamily="2" charset="2"/>
              </a:rPr>
              <a:t>geometrischen Trennungsansatz</a:t>
            </a:r>
            <a:r>
              <a:rPr lang="de-DE" sz="1800" dirty="0">
                <a:sym typeface="Wingdings" panose="05000000000000000000" pitchFamily="2" charset="2"/>
              </a:rPr>
              <a:t>. Mit der neuen DIN 276 gilt endgültig: </a:t>
            </a:r>
          </a:p>
          <a:p>
            <a:pPr algn="ctr">
              <a:lnSpc>
                <a:spcPct val="150000"/>
              </a:lnSpc>
              <a:buSzPct val="75000"/>
            </a:pPr>
            <a:r>
              <a:rPr lang="de-DE" sz="1800" b="1" dirty="0">
                <a:sym typeface="Wingdings" panose="05000000000000000000" pitchFamily="2" charset="2"/>
              </a:rPr>
              <a:t>Freianlagen (HOAI) ungleich Außenanlagen (DIN 276)</a:t>
            </a:r>
            <a:r>
              <a:rPr lang="de-DE" sz="1800" dirty="0">
                <a:sym typeface="Wingdings" panose="05000000000000000000" pitchFamily="2" charset="2"/>
              </a:rPr>
              <a:t>!</a:t>
            </a:r>
            <a:endParaRPr lang="de-DE" sz="1800" dirty="0"/>
          </a:p>
          <a:p>
            <a:pPr>
              <a:lnSpc>
                <a:spcPct val="150000"/>
              </a:lnSpc>
              <a:buSzPct val="75000"/>
            </a:pPr>
            <a:r>
              <a:rPr lang="de-DE" sz="1800" dirty="0"/>
              <a:t>Hinweise zur Honorarermittlung nach HOAI:</a:t>
            </a:r>
          </a:p>
          <a:p>
            <a:pPr marL="342900" indent="-342900">
              <a:lnSpc>
                <a:spcPct val="150000"/>
              </a:lnSpc>
              <a:buSzPct val="75000"/>
              <a:buFont typeface="+mj-lt"/>
              <a:buAutoNum type="arabicPeriod"/>
            </a:pPr>
            <a:r>
              <a:rPr lang="de-DE" sz="1800" dirty="0"/>
              <a:t>Durch den statischen Verweis gilt nach wie vor die alte Gliederung</a:t>
            </a:r>
          </a:p>
          <a:p>
            <a:pPr marL="342900" indent="-342900">
              <a:lnSpc>
                <a:spcPct val="150000"/>
              </a:lnSpc>
              <a:buSzPct val="75000"/>
              <a:buFont typeface="+mj-lt"/>
              <a:buAutoNum type="arabicPeriod"/>
            </a:pPr>
            <a:r>
              <a:rPr lang="de-DE" sz="1800" dirty="0"/>
              <a:t>Die anrechenbaren Kosten werden durch das Objekt bestimmt</a:t>
            </a:r>
          </a:p>
          <a:p>
            <a:pPr>
              <a:lnSpc>
                <a:spcPct val="150000"/>
              </a:lnSpc>
              <a:buSzPct val="75000"/>
            </a:pPr>
            <a:endParaRPr lang="de-DE" sz="2000" dirty="0"/>
          </a:p>
          <a:p>
            <a:pPr>
              <a:lnSpc>
                <a:spcPct val="150000"/>
              </a:lnSpc>
              <a:buSzPct val="75000"/>
            </a:pPr>
            <a:endParaRPr lang="de-DE" sz="2000" dirty="0"/>
          </a:p>
          <a:p>
            <a:pPr>
              <a:lnSpc>
                <a:spcPct val="150000"/>
              </a:lnSpc>
              <a:buSzPct val="75000"/>
            </a:pPr>
            <a:endParaRPr lang="de-DE" sz="2000" dirty="0"/>
          </a:p>
        </p:txBody>
      </p:sp>
      <p:sp>
        <p:nvSpPr>
          <p:cNvPr id="8" name="Rechteck 7">
            <a:hlinkClick r:id="rId3" action="ppaction://hlinksldjump"/>
          </p:cNvPr>
          <p:cNvSpPr/>
          <p:nvPr/>
        </p:nvSpPr>
        <p:spPr>
          <a:xfrm>
            <a:off x="8316416" y="188640"/>
            <a:ext cx="720080" cy="2304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itel 4">
            <a:extLst>
              <a:ext uri="{FF2B5EF4-FFF2-40B4-BE49-F238E27FC236}">
                <a16:creationId xmlns:a16="http://schemas.microsoft.com/office/drawing/2014/main" id="{64B039FF-867E-4C1D-B74D-BDD1F5BBB17F}"/>
              </a:ext>
            </a:extLst>
          </p:cNvPr>
          <p:cNvSpPr>
            <a:spLocks noGrp="1"/>
          </p:cNvSpPr>
          <p:nvPr>
            <p:ph type="title"/>
          </p:nvPr>
        </p:nvSpPr>
        <p:spPr>
          <a:xfrm>
            <a:off x="457200" y="332656"/>
            <a:ext cx="7715200" cy="1044116"/>
          </a:xfrm>
        </p:spPr>
        <p:txBody>
          <a:bodyPr>
            <a:normAutofit/>
          </a:bodyPr>
          <a:lstStyle/>
          <a:p>
            <a:r>
              <a:rPr lang="de-DE" dirty="0"/>
              <a:t>Wesentliche Änderungen der Gliederung</a:t>
            </a:r>
          </a:p>
        </p:txBody>
      </p:sp>
    </p:spTree>
    <p:extLst>
      <p:ext uri="{BB962C8B-B14F-4D97-AF65-F5344CB8AC3E}">
        <p14:creationId xmlns:p14="http://schemas.microsoft.com/office/powerpoint/2010/main" val="42556662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F9B6C40D-9832-47BD-B167-F2D711DCE1C6}" type="slidenum">
              <a:rPr lang="de-DE" smtClean="0"/>
              <a:pPr/>
              <a:t>47</a:t>
            </a:fld>
            <a:endParaRPr lang="de-DE" dirty="0"/>
          </a:p>
        </p:txBody>
      </p:sp>
      <p:sp>
        <p:nvSpPr>
          <p:cNvPr id="6" name="Inhaltsplatzhalter 5"/>
          <p:cNvSpPr>
            <a:spLocks noGrp="1"/>
          </p:cNvSpPr>
          <p:nvPr>
            <p:ph idx="1"/>
          </p:nvPr>
        </p:nvSpPr>
        <p:spPr>
          <a:prstGeom prst="rect">
            <a:avLst/>
          </a:prstGeom>
        </p:spPr>
        <p:txBody>
          <a:bodyPr numCol="1">
            <a:normAutofit/>
          </a:bodyPr>
          <a:lstStyle/>
          <a:p>
            <a:pPr>
              <a:lnSpc>
                <a:spcPct val="150000"/>
              </a:lnSpc>
              <a:buSzPct val="75000"/>
            </a:pPr>
            <a:r>
              <a:rPr lang="de-DE" sz="2000" b="1" dirty="0"/>
              <a:t>Ggf. Verschiebungen zwischen KG 300 und KG 600</a:t>
            </a:r>
          </a:p>
          <a:p>
            <a:pPr>
              <a:lnSpc>
                <a:spcPct val="150000"/>
              </a:lnSpc>
              <a:buSzPct val="75000"/>
            </a:pPr>
            <a:endParaRPr lang="de-DE" sz="1800" b="1" dirty="0"/>
          </a:p>
          <a:p>
            <a:pPr marL="285750" indent="-285750">
              <a:lnSpc>
                <a:spcPct val="150000"/>
              </a:lnSpc>
              <a:buSzPct val="75000"/>
              <a:buFont typeface="Wingdings" panose="05000000000000000000" pitchFamily="2" charset="2"/>
              <a:buChar char="§"/>
            </a:pPr>
            <a:r>
              <a:rPr lang="de-DE" sz="1800" b="1" dirty="0"/>
              <a:t>Bisher:	KG 619 Ausstattung, sonstiges</a:t>
            </a:r>
          </a:p>
          <a:p>
            <a:pPr lvl="1">
              <a:lnSpc>
                <a:spcPct val="150000"/>
              </a:lnSpc>
              <a:buSzPct val="75000"/>
            </a:pPr>
            <a:r>
              <a:rPr lang="de-DE" sz="1400" dirty="0"/>
              <a:t>„Schilder, Wegweiser, Orientierungstafeln, Werbeanlagen“</a:t>
            </a:r>
          </a:p>
          <a:p>
            <a:pPr marL="285750" indent="-285750">
              <a:lnSpc>
                <a:spcPct val="150000"/>
              </a:lnSpc>
              <a:buSzPct val="75000"/>
              <a:buFont typeface="Wingdings" panose="05000000000000000000" pitchFamily="2" charset="2"/>
              <a:buChar char="§"/>
            </a:pPr>
            <a:r>
              <a:rPr lang="de-DE" sz="1800" b="1" dirty="0"/>
              <a:t>Jetzt </a:t>
            </a:r>
            <a:r>
              <a:rPr lang="de-DE" sz="1800" dirty="0"/>
              <a:t>neue</a:t>
            </a:r>
            <a:r>
              <a:rPr lang="de-DE" sz="1800" b="1" dirty="0"/>
              <a:t>	</a:t>
            </a:r>
            <a:r>
              <a:rPr lang="de-DE" sz="1800" b="1" dirty="0">
                <a:solidFill>
                  <a:srgbClr val="0000FF"/>
                </a:solidFill>
              </a:rPr>
              <a:t>KG 373 Orientierungs- und Informationssysteme</a:t>
            </a:r>
          </a:p>
          <a:p>
            <a:pPr lvl="1">
              <a:lnSpc>
                <a:spcPct val="150000"/>
              </a:lnSpc>
              <a:buSzPct val="75000"/>
            </a:pPr>
            <a:r>
              <a:rPr lang="de-DE" sz="1400" dirty="0"/>
              <a:t>„Einbauten, die der Orientierung und Information dienen (z. B. Flucht- und Rettungswegepläne, Etagenverteiler, Raumbeschilderung)“</a:t>
            </a:r>
          </a:p>
          <a:p>
            <a:pPr marL="285750" indent="-285750">
              <a:lnSpc>
                <a:spcPct val="150000"/>
              </a:lnSpc>
              <a:buSzPct val="75000"/>
              <a:buFont typeface="Wingdings" panose="05000000000000000000" pitchFamily="2" charset="2"/>
              <a:buChar char="§"/>
            </a:pPr>
            <a:r>
              <a:rPr lang="de-DE" sz="1800" dirty="0"/>
              <a:t>Aber auch</a:t>
            </a:r>
            <a:r>
              <a:rPr lang="de-DE" sz="1800" b="1" dirty="0"/>
              <a:t>	</a:t>
            </a:r>
            <a:r>
              <a:rPr lang="de-DE" sz="1800" b="1" dirty="0">
                <a:solidFill>
                  <a:srgbClr val="0000FF"/>
                </a:solidFill>
              </a:rPr>
              <a:t>KG 690 Sonstige Ausstattung</a:t>
            </a:r>
          </a:p>
          <a:p>
            <a:pPr lvl="1">
              <a:lnSpc>
                <a:spcPct val="150000"/>
              </a:lnSpc>
              <a:buSzPct val="75000"/>
            </a:pPr>
            <a:r>
              <a:rPr lang="de-DE" sz="1400" dirty="0"/>
              <a:t>„z.B. Schilder, Wegweiser, Orientierungstafeln, Werbeanlagen“</a:t>
            </a:r>
          </a:p>
          <a:p>
            <a:pPr lvl="1">
              <a:lnSpc>
                <a:spcPct val="150000"/>
              </a:lnSpc>
              <a:buSzPct val="75000"/>
            </a:pPr>
            <a:endParaRPr lang="de-DE" sz="1400" dirty="0"/>
          </a:p>
          <a:p>
            <a:pPr>
              <a:lnSpc>
                <a:spcPct val="150000"/>
              </a:lnSpc>
              <a:buSzPct val="75000"/>
            </a:pPr>
            <a:endParaRPr lang="de-DE" sz="2000" dirty="0"/>
          </a:p>
          <a:p>
            <a:pPr>
              <a:lnSpc>
                <a:spcPct val="150000"/>
              </a:lnSpc>
              <a:buSzPct val="75000"/>
            </a:pPr>
            <a:endParaRPr lang="de-DE" sz="2000" dirty="0"/>
          </a:p>
          <a:p>
            <a:pPr>
              <a:lnSpc>
                <a:spcPct val="150000"/>
              </a:lnSpc>
              <a:buSzPct val="75000"/>
            </a:pPr>
            <a:endParaRPr lang="de-DE" sz="1800" dirty="0"/>
          </a:p>
          <a:p>
            <a:pPr marL="285750" indent="-285750">
              <a:lnSpc>
                <a:spcPct val="150000"/>
              </a:lnSpc>
              <a:buSzPct val="75000"/>
              <a:buFont typeface="Wingdings" panose="05000000000000000000" pitchFamily="2" charset="2"/>
              <a:buChar char="§"/>
            </a:pPr>
            <a:endParaRPr lang="de-DE" sz="1800" dirty="0"/>
          </a:p>
          <a:p>
            <a:pPr marL="285750" indent="-285750">
              <a:lnSpc>
                <a:spcPct val="150000"/>
              </a:lnSpc>
              <a:buSzPct val="75000"/>
              <a:buFont typeface="Wingdings" panose="05000000000000000000" pitchFamily="2" charset="2"/>
              <a:buChar char="§"/>
            </a:pPr>
            <a:endParaRPr lang="de-DE" sz="1800" dirty="0"/>
          </a:p>
          <a:p>
            <a:pPr>
              <a:lnSpc>
                <a:spcPct val="150000"/>
              </a:lnSpc>
              <a:buSzPct val="75000"/>
            </a:pPr>
            <a:endParaRPr lang="de-DE" sz="2000" dirty="0"/>
          </a:p>
          <a:p>
            <a:pPr>
              <a:lnSpc>
                <a:spcPct val="150000"/>
              </a:lnSpc>
              <a:buSzPct val="75000"/>
            </a:pPr>
            <a:endParaRPr lang="de-DE" sz="2000" dirty="0"/>
          </a:p>
          <a:p>
            <a:pPr>
              <a:lnSpc>
                <a:spcPct val="150000"/>
              </a:lnSpc>
              <a:buSzPct val="75000"/>
            </a:pPr>
            <a:endParaRPr lang="de-DE" sz="2000" dirty="0"/>
          </a:p>
        </p:txBody>
      </p:sp>
      <p:sp>
        <p:nvSpPr>
          <p:cNvPr id="8" name="Rechteck 7">
            <a:hlinkClick r:id="rId3" action="ppaction://hlinksldjump"/>
          </p:cNvPr>
          <p:cNvSpPr/>
          <p:nvPr/>
        </p:nvSpPr>
        <p:spPr>
          <a:xfrm>
            <a:off x="8316416" y="188640"/>
            <a:ext cx="720080" cy="2304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itel 4">
            <a:extLst>
              <a:ext uri="{FF2B5EF4-FFF2-40B4-BE49-F238E27FC236}">
                <a16:creationId xmlns:a16="http://schemas.microsoft.com/office/drawing/2014/main" id="{64B039FF-867E-4C1D-B74D-BDD1F5BBB17F}"/>
              </a:ext>
            </a:extLst>
          </p:cNvPr>
          <p:cNvSpPr>
            <a:spLocks noGrp="1"/>
          </p:cNvSpPr>
          <p:nvPr>
            <p:ph type="title"/>
          </p:nvPr>
        </p:nvSpPr>
        <p:spPr>
          <a:xfrm>
            <a:off x="457200" y="332656"/>
            <a:ext cx="7715200" cy="1044116"/>
          </a:xfrm>
        </p:spPr>
        <p:txBody>
          <a:bodyPr>
            <a:normAutofit/>
          </a:bodyPr>
          <a:lstStyle/>
          <a:p>
            <a:r>
              <a:rPr lang="de-DE" dirty="0"/>
              <a:t>Wesentliche Änderungen der Gliederung</a:t>
            </a:r>
          </a:p>
        </p:txBody>
      </p:sp>
    </p:spTree>
    <p:extLst>
      <p:ext uri="{BB962C8B-B14F-4D97-AF65-F5344CB8AC3E}">
        <p14:creationId xmlns:p14="http://schemas.microsoft.com/office/powerpoint/2010/main" val="40249066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F9B6C40D-9832-47BD-B167-F2D711DCE1C6}" type="slidenum">
              <a:rPr lang="de-DE" smtClean="0"/>
              <a:pPr/>
              <a:t>48</a:t>
            </a:fld>
            <a:endParaRPr lang="de-DE" dirty="0"/>
          </a:p>
        </p:txBody>
      </p:sp>
      <p:sp>
        <p:nvSpPr>
          <p:cNvPr id="6" name="Inhaltsplatzhalter 5"/>
          <p:cNvSpPr>
            <a:spLocks noGrp="1"/>
          </p:cNvSpPr>
          <p:nvPr>
            <p:ph idx="1"/>
          </p:nvPr>
        </p:nvSpPr>
        <p:spPr>
          <a:prstGeom prst="rect">
            <a:avLst/>
          </a:prstGeom>
        </p:spPr>
        <p:txBody>
          <a:bodyPr numCol="1">
            <a:normAutofit/>
          </a:bodyPr>
          <a:lstStyle/>
          <a:p>
            <a:pPr>
              <a:lnSpc>
                <a:spcPct val="150000"/>
              </a:lnSpc>
              <a:buSzPct val="75000"/>
            </a:pPr>
            <a:r>
              <a:rPr lang="de-DE" sz="2000" b="1" dirty="0"/>
              <a:t>Neue Gliederungspunkte und Umbenennungen in KG 300</a:t>
            </a:r>
          </a:p>
          <a:p>
            <a:pPr marL="285750" indent="-285750">
              <a:lnSpc>
                <a:spcPct val="150000"/>
              </a:lnSpc>
              <a:buSzPct val="75000"/>
              <a:buFont typeface="Wingdings" panose="05000000000000000000" pitchFamily="2" charset="2"/>
              <a:buChar char="§"/>
            </a:pPr>
            <a:r>
              <a:rPr lang="de-DE" sz="1800" b="1" dirty="0"/>
              <a:t>Vereinheitlichung und Verallgemeinerung </a:t>
            </a:r>
            <a:r>
              <a:rPr lang="de-DE" sz="1800" dirty="0"/>
              <a:t>von Bezeichnungen, z.B.</a:t>
            </a:r>
          </a:p>
          <a:p>
            <a:pPr>
              <a:lnSpc>
                <a:spcPct val="150000"/>
              </a:lnSpc>
              <a:buSzPct val="75000"/>
            </a:pPr>
            <a:r>
              <a:rPr lang="de-DE" sz="1600" dirty="0"/>
              <a:t>     DIN 276-1:2008-12			E DIN 276:2017</a:t>
            </a:r>
            <a:br>
              <a:rPr lang="de-DE" sz="1800" dirty="0"/>
            </a:br>
            <a:r>
              <a:rPr lang="de-DE" sz="1600" dirty="0"/>
              <a:t>     KG 334  Außentüren und -fenster 		</a:t>
            </a:r>
            <a:r>
              <a:rPr lang="de-DE" sz="1600" b="1" dirty="0">
                <a:solidFill>
                  <a:srgbClr val="0000FF"/>
                </a:solidFill>
              </a:rPr>
              <a:t>KG 333  Öffnungen</a:t>
            </a:r>
          </a:p>
          <a:p>
            <a:pPr>
              <a:lnSpc>
                <a:spcPct val="150000"/>
              </a:lnSpc>
              <a:buSzPct val="75000"/>
            </a:pPr>
            <a:r>
              <a:rPr lang="de-DE" sz="1600" dirty="0"/>
              <a:t>     KG 344  Innentüren und -fenster 		</a:t>
            </a:r>
            <a:r>
              <a:rPr lang="de-DE" sz="1600" b="1" dirty="0">
                <a:solidFill>
                  <a:srgbClr val="0000FF"/>
                </a:solidFill>
              </a:rPr>
              <a:t>KG 343  Öffnungen</a:t>
            </a:r>
          </a:p>
          <a:p>
            <a:pPr>
              <a:lnSpc>
                <a:spcPct val="150000"/>
              </a:lnSpc>
              <a:buSzPct val="75000"/>
            </a:pPr>
            <a:r>
              <a:rPr lang="de-DE" sz="1600" dirty="0"/>
              <a:t>     KG 362  Dachfenster, Dachöffnung.		</a:t>
            </a:r>
            <a:r>
              <a:rPr lang="de-DE" sz="1600" b="1" dirty="0">
                <a:solidFill>
                  <a:srgbClr val="0000FF"/>
                </a:solidFill>
              </a:rPr>
              <a:t>KG 363  Öffnungen</a:t>
            </a:r>
          </a:p>
          <a:p>
            <a:pPr>
              <a:lnSpc>
                <a:spcPct val="150000"/>
              </a:lnSpc>
              <a:buSzPct val="75000"/>
            </a:pPr>
            <a:r>
              <a:rPr lang="de-DE" sz="1600" b="1" dirty="0">
                <a:solidFill>
                  <a:srgbClr val="0000FF"/>
                </a:solidFill>
              </a:rPr>
              <a:t>     </a:t>
            </a:r>
            <a:r>
              <a:rPr lang="de-DE" sz="1600" b="1" dirty="0">
                <a:sym typeface="Wingdings" panose="05000000000000000000" pitchFamily="2" charset="2"/>
              </a:rPr>
              <a:t> Nachteil:</a:t>
            </a:r>
            <a:r>
              <a:rPr lang="de-DE" sz="1600" dirty="0">
                <a:sym typeface="Wingdings" panose="05000000000000000000" pitchFamily="2" charset="2"/>
              </a:rPr>
              <a:t> Unterscheidung nur noch zusammen mit KG-Nummer möglich!</a:t>
            </a:r>
          </a:p>
          <a:p>
            <a:pPr>
              <a:lnSpc>
                <a:spcPct val="150000"/>
              </a:lnSpc>
              <a:buSzPct val="75000"/>
            </a:pPr>
            <a:endParaRPr lang="de-DE" sz="900" b="1" dirty="0"/>
          </a:p>
          <a:p>
            <a:pPr marL="285750" indent="-285750">
              <a:lnSpc>
                <a:spcPct val="150000"/>
              </a:lnSpc>
              <a:buSzPct val="75000"/>
              <a:buFont typeface="Wingdings" panose="05000000000000000000" pitchFamily="2" charset="2"/>
              <a:buChar char="§"/>
            </a:pPr>
            <a:r>
              <a:rPr lang="de-DE" sz="1800" b="1" dirty="0"/>
              <a:t>Übertragung</a:t>
            </a:r>
            <a:r>
              <a:rPr lang="de-DE" sz="1800" dirty="0"/>
              <a:t> von Kostengruppen </a:t>
            </a:r>
            <a:r>
              <a:rPr lang="de-DE" sz="1800" b="1" dirty="0"/>
              <a:t>nach geometrischen Aspekten</a:t>
            </a:r>
            <a:endParaRPr lang="de-DE" sz="1800" dirty="0"/>
          </a:p>
          <a:p>
            <a:pPr>
              <a:lnSpc>
                <a:spcPct val="150000"/>
              </a:lnSpc>
              <a:buSzPct val="75000"/>
            </a:pPr>
            <a:r>
              <a:rPr lang="de-DE" sz="1800" dirty="0"/>
              <a:t>     z.B. „Lichtschutz“ (statt Sonnenschutz) jetzt nicht nur bei   </a:t>
            </a:r>
          </a:p>
          <a:p>
            <a:pPr>
              <a:lnSpc>
                <a:spcPct val="150000"/>
              </a:lnSpc>
              <a:buSzPct val="75000"/>
            </a:pPr>
            <a:r>
              <a:rPr lang="de-DE" sz="1800" dirty="0"/>
              <a:t>     Außenwänden, sondern auch bei Innenwänden und Dächern</a:t>
            </a:r>
          </a:p>
          <a:p>
            <a:pPr>
              <a:lnSpc>
                <a:spcPct val="150000"/>
              </a:lnSpc>
              <a:buSzPct val="75000"/>
            </a:pPr>
            <a:endParaRPr lang="de-DE" sz="2000" dirty="0"/>
          </a:p>
          <a:p>
            <a:pPr>
              <a:lnSpc>
                <a:spcPct val="150000"/>
              </a:lnSpc>
              <a:buSzPct val="75000"/>
            </a:pPr>
            <a:endParaRPr lang="de-DE" sz="2000" dirty="0"/>
          </a:p>
          <a:p>
            <a:pPr>
              <a:lnSpc>
                <a:spcPct val="150000"/>
              </a:lnSpc>
              <a:buSzPct val="75000"/>
            </a:pPr>
            <a:endParaRPr lang="de-DE" sz="2000" dirty="0"/>
          </a:p>
        </p:txBody>
      </p:sp>
      <p:sp>
        <p:nvSpPr>
          <p:cNvPr id="8" name="Rechteck 7">
            <a:hlinkClick r:id="rId3" action="ppaction://hlinksldjump"/>
          </p:cNvPr>
          <p:cNvSpPr/>
          <p:nvPr/>
        </p:nvSpPr>
        <p:spPr>
          <a:xfrm>
            <a:off x="8316416" y="188640"/>
            <a:ext cx="720080" cy="2304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itel 4">
            <a:extLst>
              <a:ext uri="{FF2B5EF4-FFF2-40B4-BE49-F238E27FC236}">
                <a16:creationId xmlns:a16="http://schemas.microsoft.com/office/drawing/2014/main" id="{64B039FF-867E-4C1D-B74D-BDD1F5BBB17F}"/>
              </a:ext>
            </a:extLst>
          </p:cNvPr>
          <p:cNvSpPr>
            <a:spLocks noGrp="1"/>
          </p:cNvSpPr>
          <p:nvPr>
            <p:ph type="title"/>
          </p:nvPr>
        </p:nvSpPr>
        <p:spPr>
          <a:xfrm>
            <a:off x="457200" y="332656"/>
            <a:ext cx="7715200" cy="1044116"/>
          </a:xfrm>
        </p:spPr>
        <p:txBody>
          <a:bodyPr>
            <a:normAutofit/>
          </a:bodyPr>
          <a:lstStyle/>
          <a:p>
            <a:r>
              <a:rPr lang="de-DE" dirty="0"/>
              <a:t>Wesentliche Änderungen der Gliederung</a:t>
            </a:r>
          </a:p>
        </p:txBody>
      </p:sp>
    </p:spTree>
    <p:extLst>
      <p:ext uri="{BB962C8B-B14F-4D97-AF65-F5344CB8AC3E}">
        <p14:creationId xmlns:p14="http://schemas.microsoft.com/office/powerpoint/2010/main" val="9053306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F9B6C40D-9832-47BD-B167-F2D711DCE1C6}" type="slidenum">
              <a:rPr lang="de-DE" smtClean="0"/>
              <a:pPr/>
              <a:t>49</a:t>
            </a:fld>
            <a:endParaRPr lang="de-DE" dirty="0"/>
          </a:p>
        </p:txBody>
      </p:sp>
      <p:sp>
        <p:nvSpPr>
          <p:cNvPr id="8" name="Rechteck 7">
            <a:hlinkClick r:id="rId3" action="ppaction://hlinksldjump"/>
          </p:cNvPr>
          <p:cNvSpPr/>
          <p:nvPr/>
        </p:nvSpPr>
        <p:spPr>
          <a:xfrm>
            <a:off x="8316416" y="188640"/>
            <a:ext cx="720080" cy="2304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itel 4">
            <a:extLst>
              <a:ext uri="{FF2B5EF4-FFF2-40B4-BE49-F238E27FC236}">
                <a16:creationId xmlns:a16="http://schemas.microsoft.com/office/drawing/2014/main" id="{64B039FF-867E-4C1D-B74D-BDD1F5BBB17F}"/>
              </a:ext>
            </a:extLst>
          </p:cNvPr>
          <p:cNvSpPr>
            <a:spLocks noGrp="1"/>
          </p:cNvSpPr>
          <p:nvPr>
            <p:ph type="title"/>
          </p:nvPr>
        </p:nvSpPr>
        <p:spPr>
          <a:xfrm>
            <a:off x="457200" y="332656"/>
            <a:ext cx="7715200" cy="1044116"/>
          </a:xfrm>
        </p:spPr>
        <p:txBody>
          <a:bodyPr>
            <a:normAutofit/>
          </a:bodyPr>
          <a:lstStyle/>
          <a:p>
            <a:r>
              <a:rPr lang="de-DE" dirty="0"/>
              <a:t>Wesentliche Änderungen der Gliederung</a:t>
            </a:r>
          </a:p>
        </p:txBody>
      </p:sp>
      <p:sp>
        <p:nvSpPr>
          <p:cNvPr id="11" name="Inhaltsplatzhalter 5">
            <a:extLst>
              <a:ext uri="{FF2B5EF4-FFF2-40B4-BE49-F238E27FC236}">
                <a16:creationId xmlns:a16="http://schemas.microsoft.com/office/drawing/2014/main" id="{4F76855C-B481-48A5-BD9D-3BB3B507233F}"/>
              </a:ext>
            </a:extLst>
          </p:cNvPr>
          <p:cNvSpPr>
            <a:spLocks noGrp="1"/>
          </p:cNvSpPr>
          <p:nvPr>
            <p:ph idx="1"/>
          </p:nvPr>
        </p:nvSpPr>
        <p:spPr>
          <a:xfrm>
            <a:off x="457200" y="1484784"/>
            <a:ext cx="7715200" cy="4824536"/>
          </a:xfrm>
          <a:prstGeom prst="rect">
            <a:avLst/>
          </a:prstGeom>
        </p:spPr>
        <p:txBody>
          <a:bodyPr numCol="1">
            <a:normAutofit fontScale="77500" lnSpcReduction="20000"/>
          </a:bodyPr>
          <a:lstStyle/>
          <a:p>
            <a:pPr>
              <a:lnSpc>
                <a:spcPct val="150000"/>
              </a:lnSpc>
              <a:buSzPct val="75000"/>
            </a:pPr>
            <a:r>
              <a:rPr lang="de-DE" sz="2600" b="1" dirty="0"/>
              <a:t>Erweiterung der KG 600 „Ausstattung und Kunstwerke“</a:t>
            </a:r>
          </a:p>
          <a:p>
            <a:pPr>
              <a:lnSpc>
                <a:spcPct val="150000"/>
              </a:lnSpc>
              <a:buSzPct val="75000"/>
            </a:pPr>
            <a:endParaRPr lang="de-DE" sz="1400" dirty="0"/>
          </a:p>
          <a:p>
            <a:pPr>
              <a:lnSpc>
                <a:spcPct val="150000"/>
              </a:lnSpc>
              <a:buSzPct val="75000"/>
            </a:pPr>
            <a:r>
              <a:rPr lang="de-DE" sz="2000" dirty="0"/>
              <a:t>DIN 276:2008		</a:t>
            </a:r>
            <a:r>
              <a:rPr lang="de-DE" sz="2000" b="1" dirty="0"/>
              <a:t>E DIN 276:2017</a:t>
            </a:r>
          </a:p>
          <a:p>
            <a:pPr>
              <a:lnSpc>
                <a:spcPct val="150000"/>
              </a:lnSpc>
              <a:buSzPct val="75000"/>
            </a:pPr>
            <a:endParaRPr lang="de-DE" sz="1400" b="1" dirty="0"/>
          </a:p>
          <a:p>
            <a:pPr>
              <a:lnSpc>
                <a:spcPct val="150000"/>
              </a:lnSpc>
              <a:buSzPct val="75000"/>
            </a:pPr>
            <a:r>
              <a:rPr lang="de-DE" sz="2000" dirty="0"/>
              <a:t>610  Ausstattung		</a:t>
            </a:r>
            <a:r>
              <a:rPr lang="de-DE" sz="2000" b="1" dirty="0"/>
              <a:t>610  </a:t>
            </a:r>
            <a:r>
              <a:rPr lang="de-DE" sz="2000" b="1" dirty="0">
                <a:solidFill>
                  <a:srgbClr val="0000FF"/>
                </a:solidFill>
              </a:rPr>
              <a:t>Allgemeine </a:t>
            </a:r>
            <a:r>
              <a:rPr lang="de-DE" sz="2000" b="1" dirty="0"/>
              <a:t>Ausstattung</a:t>
            </a:r>
            <a:endParaRPr lang="de-DE" sz="2000" b="1" dirty="0">
              <a:solidFill>
                <a:srgbClr val="0000FF"/>
              </a:solidFill>
            </a:endParaRPr>
          </a:p>
          <a:p>
            <a:pPr>
              <a:lnSpc>
                <a:spcPct val="150000"/>
              </a:lnSpc>
              <a:buSzPct val="75000"/>
            </a:pPr>
            <a:r>
              <a:rPr lang="de-DE" sz="2000" dirty="0"/>
              <a:t>			</a:t>
            </a:r>
            <a:r>
              <a:rPr lang="de-DE" sz="2000" b="1" dirty="0">
                <a:solidFill>
                  <a:srgbClr val="0000FF"/>
                </a:solidFill>
              </a:rPr>
              <a:t>620  Besondere Ausstattung</a:t>
            </a:r>
          </a:p>
          <a:p>
            <a:pPr>
              <a:lnSpc>
                <a:spcPct val="150000"/>
              </a:lnSpc>
              <a:buSzPct val="75000"/>
            </a:pPr>
            <a:r>
              <a:rPr lang="de-DE" sz="2000" b="1" dirty="0"/>
              <a:t>		</a:t>
            </a:r>
            <a:r>
              <a:rPr lang="de-DE" sz="2000" dirty="0"/>
              <a:t> 	        </a:t>
            </a:r>
            <a:r>
              <a:rPr lang="de-DE" sz="1800" dirty="0"/>
              <a:t>(z.B. wissenschaftliche, medizinische, techn. Geräte))</a:t>
            </a:r>
          </a:p>
          <a:p>
            <a:pPr>
              <a:lnSpc>
                <a:spcPct val="150000"/>
              </a:lnSpc>
              <a:buSzPct val="75000"/>
            </a:pPr>
            <a:r>
              <a:rPr lang="de-DE" sz="2000" dirty="0"/>
              <a:t>			</a:t>
            </a:r>
            <a:r>
              <a:rPr lang="de-DE" sz="2000" b="1" dirty="0">
                <a:solidFill>
                  <a:srgbClr val="0000FF"/>
                </a:solidFill>
              </a:rPr>
              <a:t>630  Informationstechnische Ausstattung        				        </a:t>
            </a:r>
            <a:r>
              <a:rPr lang="de-DE" sz="1800" dirty="0"/>
              <a:t>(z.B. Server, PC und periphere Geräte und Zubehör)</a:t>
            </a:r>
            <a:endParaRPr lang="de-DE" sz="1800" b="1" dirty="0">
              <a:solidFill>
                <a:srgbClr val="0000FF"/>
              </a:solidFill>
            </a:endParaRPr>
          </a:p>
          <a:p>
            <a:pPr>
              <a:lnSpc>
                <a:spcPct val="150000"/>
              </a:lnSpc>
              <a:buSzPct val="75000"/>
            </a:pPr>
            <a:r>
              <a:rPr lang="de-DE" sz="2000" dirty="0"/>
              <a:t>620  Kunstwerke		</a:t>
            </a:r>
            <a:r>
              <a:rPr lang="de-DE" sz="2000" b="1" dirty="0">
                <a:solidFill>
                  <a:srgbClr val="0000FF"/>
                </a:solidFill>
              </a:rPr>
              <a:t>640  Künstlerische Ausstattung</a:t>
            </a:r>
          </a:p>
          <a:p>
            <a:pPr>
              <a:lnSpc>
                <a:spcPct val="150000"/>
              </a:lnSpc>
              <a:buSzPct val="75000"/>
            </a:pPr>
            <a:endParaRPr lang="de-DE" sz="2000" b="1" dirty="0">
              <a:solidFill>
                <a:srgbClr val="0000FF"/>
              </a:solidFill>
            </a:endParaRPr>
          </a:p>
          <a:p>
            <a:pPr>
              <a:lnSpc>
                <a:spcPct val="150000"/>
              </a:lnSpc>
              <a:buSzPct val="75000"/>
            </a:pPr>
            <a:r>
              <a:rPr lang="de-DE" sz="2600" b="1" dirty="0"/>
              <a:t>Umstrukturierungen KG 700 „Baunebenkosten“</a:t>
            </a:r>
          </a:p>
          <a:p>
            <a:pPr>
              <a:lnSpc>
                <a:spcPct val="150000"/>
              </a:lnSpc>
              <a:buSzPct val="75000"/>
            </a:pPr>
            <a:r>
              <a:rPr lang="de-DE" sz="2000" b="1" dirty="0">
                <a:solidFill>
                  <a:srgbClr val="0000FF"/>
                </a:solidFill>
              </a:rPr>
              <a:t>		</a:t>
            </a:r>
            <a:endParaRPr lang="de-DE" sz="2000" b="1" dirty="0"/>
          </a:p>
        </p:txBody>
      </p:sp>
    </p:spTree>
    <p:extLst>
      <p:ext uri="{BB962C8B-B14F-4D97-AF65-F5344CB8AC3E}">
        <p14:creationId xmlns:p14="http://schemas.microsoft.com/office/powerpoint/2010/main" val="1523647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23000">
              <a:schemeClr val="bg1"/>
            </a:gs>
            <a:gs pos="13000">
              <a:srgbClr val="ACC3E0">
                <a:lumMod val="68000"/>
                <a:lumOff val="32000"/>
              </a:srgbClr>
            </a:gs>
            <a:gs pos="0">
              <a:schemeClr val="accent1">
                <a:lumMod val="100000"/>
              </a:schemeClr>
            </a:gs>
            <a:gs pos="100000">
              <a:schemeClr val="tx2">
                <a:lumMod val="0"/>
                <a:lumOff val="100000"/>
              </a:schemeClr>
            </a:gs>
            <a:gs pos="100000">
              <a:schemeClr val="accent1">
                <a:lumMod val="20000"/>
                <a:lumOff val="80000"/>
              </a:schemeClr>
            </a:gs>
          </a:gsLst>
          <a:lin ang="5400000" scaled="0"/>
          <a:tileRect/>
        </a:gradFill>
        <a:effectLst/>
      </p:bgPr>
    </p:bg>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F9B6C40D-9832-47BD-B167-F2D711DCE1C6}" type="slidenum">
              <a:rPr lang="de-DE" smtClean="0"/>
              <a:pPr/>
              <a:t>5</a:t>
            </a:fld>
            <a:endParaRPr lang="de-DE" dirty="0"/>
          </a:p>
        </p:txBody>
      </p:sp>
      <p:sp>
        <p:nvSpPr>
          <p:cNvPr id="6" name="Inhaltsplatzhalter 5"/>
          <p:cNvSpPr>
            <a:spLocks noGrp="1"/>
          </p:cNvSpPr>
          <p:nvPr>
            <p:ph idx="1"/>
          </p:nvPr>
        </p:nvSpPr>
        <p:spPr>
          <a:xfrm>
            <a:off x="529208" y="1490185"/>
            <a:ext cx="7715200" cy="4824536"/>
          </a:xfrm>
          <a:prstGeom prst="rect">
            <a:avLst/>
          </a:prstGeom>
        </p:spPr>
        <p:txBody>
          <a:bodyPr numCol="1">
            <a:normAutofit fontScale="92500" lnSpcReduction="20000"/>
          </a:bodyPr>
          <a:lstStyle/>
          <a:p>
            <a:pPr>
              <a:lnSpc>
                <a:spcPct val="150000"/>
              </a:lnSpc>
              <a:buSzPct val="75000"/>
            </a:pPr>
            <a:r>
              <a:rPr lang="de-DE" sz="2000" dirty="0"/>
              <a:t>Hierfür gibt es seit 1934 die DIN 276 „Kosten von Hochbauten und damit zusammenhängenden Leistungen“, jetzt</a:t>
            </a:r>
          </a:p>
          <a:p>
            <a:pPr algn="ctr">
              <a:lnSpc>
                <a:spcPct val="150000"/>
              </a:lnSpc>
              <a:buSzPct val="75000"/>
            </a:pPr>
            <a:r>
              <a:rPr lang="de-DE" sz="2000" b="1" dirty="0"/>
              <a:t>DIN 276-1 „Kosten im Bauwesen – Teil 1: Hochbau“</a:t>
            </a:r>
          </a:p>
          <a:p>
            <a:pPr algn="ctr">
              <a:lnSpc>
                <a:spcPct val="150000"/>
              </a:lnSpc>
              <a:buSzPct val="75000"/>
            </a:pPr>
            <a:r>
              <a:rPr lang="de-DE" sz="2000" dirty="0"/>
              <a:t>Fassungen:</a:t>
            </a:r>
          </a:p>
          <a:p>
            <a:pPr algn="ctr">
              <a:lnSpc>
                <a:spcPct val="150000"/>
              </a:lnSpc>
              <a:buSzPct val="75000"/>
            </a:pPr>
            <a:r>
              <a:rPr lang="de-DE" sz="2000" dirty="0"/>
              <a:t>1934 </a:t>
            </a:r>
            <a:r>
              <a:rPr lang="de-DE" sz="2000" dirty="0">
                <a:sym typeface="Wingdings" panose="05000000000000000000" pitchFamily="2" charset="2"/>
              </a:rPr>
              <a:t> </a:t>
            </a:r>
            <a:r>
              <a:rPr lang="de-DE" sz="2000" dirty="0"/>
              <a:t>1943 </a:t>
            </a:r>
            <a:r>
              <a:rPr lang="de-DE" sz="2000" dirty="0">
                <a:sym typeface="Wingdings" panose="05000000000000000000" pitchFamily="2" charset="2"/>
              </a:rPr>
              <a:t> </a:t>
            </a:r>
            <a:r>
              <a:rPr lang="de-DE" sz="2000" dirty="0"/>
              <a:t>1954 </a:t>
            </a:r>
            <a:r>
              <a:rPr lang="de-DE" sz="2000" dirty="0">
                <a:sym typeface="Wingdings" panose="05000000000000000000" pitchFamily="2" charset="2"/>
              </a:rPr>
              <a:t> </a:t>
            </a:r>
            <a:r>
              <a:rPr lang="de-DE" sz="2000" dirty="0"/>
              <a:t>1971 </a:t>
            </a:r>
            <a:r>
              <a:rPr lang="de-DE" sz="2000" dirty="0">
                <a:sym typeface="Wingdings" panose="05000000000000000000" pitchFamily="2" charset="2"/>
              </a:rPr>
              <a:t> </a:t>
            </a:r>
            <a:r>
              <a:rPr lang="de-DE" sz="2000" dirty="0"/>
              <a:t>1981 </a:t>
            </a:r>
            <a:r>
              <a:rPr lang="de-DE" sz="2000" dirty="0">
                <a:sym typeface="Wingdings" panose="05000000000000000000" pitchFamily="2" charset="2"/>
              </a:rPr>
              <a:t> </a:t>
            </a:r>
            <a:r>
              <a:rPr lang="de-DE" sz="2000" dirty="0"/>
              <a:t>1993 </a:t>
            </a:r>
            <a:r>
              <a:rPr lang="de-DE" sz="2000" dirty="0">
                <a:sym typeface="Wingdings" panose="05000000000000000000" pitchFamily="2" charset="2"/>
              </a:rPr>
              <a:t> aktuell </a:t>
            </a:r>
            <a:r>
              <a:rPr lang="de-DE" sz="2000" b="1" dirty="0"/>
              <a:t>2008</a:t>
            </a:r>
          </a:p>
          <a:p>
            <a:pPr algn="ctr">
              <a:lnSpc>
                <a:spcPct val="150000"/>
              </a:lnSpc>
              <a:buSzPct val="75000"/>
            </a:pPr>
            <a:r>
              <a:rPr lang="de-DE" sz="2000" dirty="0"/>
              <a:t>zusätzlich 2009:</a:t>
            </a:r>
          </a:p>
          <a:p>
            <a:pPr algn="ctr">
              <a:lnSpc>
                <a:spcPct val="150000"/>
              </a:lnSpc>
              <a:buSzPct val="75000"/>
            </a:pPr>
            <a:r>
              <a:rPr lang="de-DE" sz="2000" b="1" dirty="0"/>
              <a:t>DIN 276-4 „Kosten im Bauwesen – Teil 4: Ingenieurbau“</a:t>
            </a:r>
          </a:p>
          <a:p>
            <a:pPr algn="ctr">
              <a:lnSpc>
                <a:spcPct val="150000"/>
              </a:lnSpc>
              <a:buSzPct val="75000"/>
            </a:pPr>
            <a:endParaRPr lang="de-DE" sz="2000" b="1" dirty="0"/>
          </a:p>
          <a:p>
            <a:pPr algn="ctr">
              <a:lnSpc>
                <a:spcPct val="150000"/>
              </a:lnSpc>
              <a:buSzPct val="75000"/>
            </a:pPr>
            <a:r>
              <a:rPr lang="de-DE" sz="2000" dirty="0"/>
              <a:t>Gegenwärtig im </a:t>
            </a:r>
            <a:r>
              <a:rPr lang="de-DE" sz="2000" b="1" dirty="0"/>
              <a:t>Entwurf </a:t>
            </a:r>
            <a:r>
              <a:rPr lang="de-DE" sz="2000" dirty="0"/>
              <a:t>vom 02.06.2017: </a:t>
            </a:r>
          </a:p>
          <a:p>
            <a:pPr algn="ctr">
              <a:lnSpc>
                <a:spcPct val="150000"/>
              </a:lnSpc>
              <a:buSzPct val="75000"/>
            </a:pPr>
            <a:r>
              <a:rPr lang="de-DE" sz="2000" b="1" dirty="0">
                <a:solidFill>
                  <a:srgbClr val="0000FF"/>
                </a:solidFill>
              </a:rPr>
              <a:t>Neue DIN 276 als E DIN 276:2017-07 „Kosten im Bauwesen“</a:t>
            </a:r>
          </a:p>
          <a:p>
            <a:pPr algn="ctr">
              <a:lnSpc>
                <a:spcPct val="150000"/>
              </a:lnSpc>
              <a:buSzPct val="75000"/>
            </a:pPr>
            <a:r>
              <a:rPr lang="de-DE" sz="2000" dirty="0"/>
              <a:t>Voraussichtliche Einführung: Dezember 2018</a:t>
            </a:r>
          </a:p>
          <a:p>
            <a:pPr>
              <a:lnSpc>
                <a:spcPct val="150000"/>
              </a:lnSpc>
              <a:buSzPct val="75000"/>
            </a:pPr>
            <a:endParaRPr lang="de-DE" sz="2000" dirty="0"/>
          </a:p>
        </p:txBody>
      </p:sp>
      <p:sp>
        <p:nvSpPr>
          <p:cNvPr id="8" name="Rechteck 7">
            <a:hlinkClick r:id="rId4" action="ppaction://hlinksldjump"/>
          </p:cNvPr>
          <p:cNvSpPr/>
          <p:nvPr/>
        </p:nvSpPr>
        <p:spPr>
          <a:xfrm>
            <a:off x="8316416" y="188640"/>
            <a:ext cx="720080" cy="2304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itel 4">
            <a:extLst>
              <a:ext uri="{FF2B5EF4-FFF2-40B4-BE49-F238E27FC236}">
                <a16:creationId xmlns:a16="http://schemas.microsoft.com/office/drawing/2014/main" id="{6819AA38-7DE1-4C00-B0EA-FA04529711DE}"/>
              </a:ext>
            </a:extLst>
          </p:cNvPr>
          <p:cNvSpPr>
            <a:spLocks noGrp="1"/>
          </p:cNvSpPr>
          <p:nvPr>
            <p:ph type="title"/>
          </p:nvPr>
        </p:nvSpPr>
        <p:spPr>
          <a:xfrm>
            <a:off x="457200" y="332656"/>
            <a:ext cx="7715200" cy="1044116"/>
          </a:xfrm>
        </p:spPr>
        <p:txBody>
          <a:bodyPr>
            <a:normAutofit/>
          </a:bodyPr>
          <a:lstStyle/>
          <a:p>
            <a:r>
              <a:rPr lang="de-DE" dirty="0"/>
              <a:t>DIN 276 – Kosten im Bauwesen</a:t>
            </a:r>
          </a:p>
        </p:txBody>
      </p:sp>
    </p:spTree>
    <p:extLst>
      <p:ext uri="{BB962C8B-B14F-4D97-AF65-F5344CB8AC3E}">
        <p14:creationId xmlns:p14="http://schemas.microsoft.com/office/powerpoint/2010/main" val="3495099583"/>
      </p:ext>
    </p:extLst>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F9B6C40D-9832-47BD-B167-F2D711DCE1C6}" type="slidenum">
              <a:rPr lang="de-DE" smtClean="0"/>
              <a:pPr/>
              <a:t>50</a:t>
            </a:fld>
            <a:endParaRPr lang="de-DE" dirty="0"/>
          </a:p>
        </p:txBody>
      </p:sp>
      <p:sp>
        <p:nvSpPr>
          <p:cNvPr id="8" name="Rechteck 7">
            <a:hlinkClick r:id="rId3" action="ppaction://hlinksldjump"/>
          </p:cNvPr>
          <p:cNvSpPr/>
          <p:nvPr/>
        </p:nvSpPr>
        <p:spPr>
          <a:xfrm>
            <a:off x="8316416" y="188640"/>
            <a:ext cx="720080" cy="2304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itel 4">
            <a:extLst>
              <a:ext uri="{FF2B5EF4-FFF2-40B4-BE49-F238E27FC236}">
                <a16:creationId xmlns:a16="http://schemas.microsoft.com/office/drawing/2014/main" id="{64B039FF-867E-4C1D-B74D-BDD1F5BBB17F}"/>
              </a:ext>
            </a:extLst>
          </p:cNvPr>
          <p:cNvSpPr>
            <a:spLocks noGrp="1"/>
          </p:cNvSpPr>
          <p:nvPr>
            <p:ph type="title"/>
          </p:nvPr>
        </p:nvSpPr>
        <p:spPr>
          <a:xfrm>
            <a:off x="457200" y="332656"/>
            <a:ext cx="7715200" cy="1044116"/>
          </a:xfrm>
        </p:spPr>
        <p:txBody>
          <a:bodyPr>
            <a:normAutofit/>
          </a:bodyPr>
          <a:lstStyle/>
          <a:p>
            <a:r>
              <a:rPr lang="de-DE" dirty="0"/>
              <a:t>Fazit zur neuen DIN 276</a:t>
            </a:r>
          </a:p>
        </p:txBody>
      </p:sp>
      <p:sp>
        <p:nvSpPr>
          <p:cNvPr id="11" name="Inhaltsplatzhalter 5">
            <a:extLst>
              <a:ext uri="{FF2B5EF4-FFF2-40B4-BE49-F238E27FC236}">
                <a16:creationId xmlns:a16="http://schemas.microsoft.com/office/drawing/2014/main" id="{4F76855C-B481-48A5-BD9D-3BB3B507233F}"/>
              </a:ext>
            </a:extLst>
          </p:cNvPr>
          <p:cNvSpPr>
            <a:spLocks noGrp="1"/>
          </p:cNvSpPr>
          <p:nvPr>
            <p:ph idx="1"/>
          </p:nvPr>
        </p:nvSpPr>
        <p:spPr>
          <a:xfrm>
            <a:off x="457200" y="1484784"/>
            <a:ext cx="7715200" cy="4824536"/>
          </a:xfrm>
          <a:prstGeom prst="rect">
            <a:avLst/>
          </a:prstGeom>
        </p:spPr>
        <p:txBody>
          <a:bodyPr numCol="1">
            <a:normAutofit fontScale="92500" lnSpcReduction="20000"/>
          </a:bodyPr>
          <a:lstStyle/>
          <a:p>
            <a:r>
              <a:rPr lang="de-DE" sz="1800" dirty="0"/>
              <a:t>Der Entwurf zur neuen DIN 276</a:t>
            </a:r>
          </a:p>
          <a:p>
            <a:endParaRPr lang="de-DE" sz="1200" dirty="0"/>
          </a:p>
          <a:p>
            <a:pPr marL="285750" indent="-285750">
              <a:lnSpc>
                <a:spcPct val="150000"/>
              </a:lnSpc>
              <a:buSzPct val="75000"/>
              <a:buFont typeface="Wingdings" panose="05000000000000000000" pitchFamily="2" charset="2"/>
              <a:buChar char="§"/>
            </a:pPr>
            <a:r>
              <a:rPr lang="de-DE" sz="1800" dirty="0"/>
              <a:t>legt zur besseren Transparenz und Nachvollziehbarkeit verstärkt Wert auf Quellenangaben und Erläuterungen </a:t>
            </a:r>
          </a:p>
          <a:p>
            <a:pPr marL="285750" indent="-285750">
              <a:lnSpc>
                <a:spcPct val="150000"/>
              </a:lnSpc>
              <a:buSzPct val="75000"/>
              <a:buFont typeface="Wingdings" panose="05000000000000000000" pitchFamily="2" charset="2"/>
              <a:buChar char="§"/>
            </a:pPr>
            <a:r>
              <a:rPr lang="de-DE" sz="1800" dirty="0"/>
              <a:t>stellt höhere Anforderungen an die Detailtiefe der frühen Kostenermittlungen</a:t>
            </a:r>
          </a:p>
          <a:p>
            <a:pPr marL="285750" indent="-285750">
              <a:lnSpc>
                <a:spcPct val="150000"/>
              </a:lnSpc>
              <a:buSzPct val="75000"/>
              <a:buFont typeface="Wingdings" panose="05000000000000000000" pitchFamily="2" charset="2"/>
              <a:buChar char="§"/>
            </a:pPr>
            <a:r>
              <a:rPr lang="de-DE" sz="1800" dirty="0"/>
              <a:t>trägt bezüglich der Kostenermittlung und –</a:t>
            </a:r>
            <a:r>
              <a:rPr lang="de-DE" sz="1800" dirty="0" err="1"/>
              <a:t>verfolgung</a:t>
            </a:r>
            <a:r>
              <a:rPr lang="de-DE" sz="1800" dirty="0"/>
              <a:t> jenseits der Kostenberechnung der Notwendigkeit einer permanenten Kostenverfolgung Rechnung</a:t>
            </a:r>
          </a:p>
          <a:p>
            <a:pPr marL="285750" indent="-285750">
              <a:lnSpc>
                <a:spcPct val="150000"/>
              </a:lnSpc>
              <a:buSzPct val="75000"/>
              <a:buFont typeface="Wingdings" panose="05000000000000000000" pitchFamily="2" charset="2"/>
              <a:buChar char="§"/>
            </a:pPr>
            <a:r>
              <a:rPr lang="de-DE" sz="1800" dirty="0"/>
              <a:t>beinhaltet noch keine vollständige Harmonisierung zwischen DIN 276, HOAI und dem neuen Architekten- und Ingenieurvertragsrecht des BGB.</a:t>
            </a:r>
          </a:p>
          <a:p>
            <a:pPr marL="285750" indent="-285750">
              <a:lnSpc>
                <a:spcPct val="150000"/>
              </a:lnSpc>
              <a:buSzPct val="75000"/>
              <a:buFont typeface="Wingdings" panose="05000000000000000000" pitchFamily="2" charset="2"/>
              <a:buChar char="§"/>
            </a:pPr>
            <a:r>
              <a:rPr lang="de-DE" sz="1800" dirty="0"/>
              <a:t>beinhaltet auch Änderungen in der Kostengliederung, die eine Verschiebung von Kosten zwischen den zur Ermittlung der Anrechenbaren Kosten nach HOAI relevanten Kostengruppen bedeuten</a:t>
            </a:r>
          </a:p>
          <a:p>
            <a:pPr marL="285750" indent="-285750">
              <a:lnSpc>
                <a:spcPct val="150000"/>
              </a:lnSpc>
              <a:buSzPct val="75000"/>
              <a:buFont typeface="Wingdings" panose="05000000000000000000" pitchFamily="2" charset="2"/>
              <a:buChar char="§"/>
            </a:pPr>
            <a:endParaRPr lang="de-DE" sz="1800" dirty="0"/>
          </a:p>
          <a:p>
            <a:pPr marL="285750" indent="-285750">
              <a:lnSpc>
                <a:spcPct val="150000"/>
              </a:lnSpc>
              <a:buSzPct val="75000"/>
              <a:buFont typeface="Wingdings" panose="05000000000000000000" pitchFamily="2" charset="2"/>
              <a:buChar char="§"/>
            </a:pPr>
            <a:endParaRPr lang="de-DE" sz="1800" b="1" dirty="0">
              <a:solidFill>
                <a:srgbClr val="FF0000"/>
              </a:solidFill>
            </a:endParaRPr>
          </a:p>
        </p:txBody>
      </p:sp>
    </p:spTree>
    <p:extLst>
      <p:ext uri="{BB962C8B-B14F-4D97-AF65-F5344CB8AC3E}">
        <p14:creationId xmlns:p14="http://schemas.microsoft.com/office/powerpoint/2010/main" val="8984180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F9B6C40D-9832-47BD-B167-F2D711DCE1C6}" type="slidenum">
              <a:rPr lang="de-DE" smtClean="0"/>
              <a:pPr/>
              <a:t>51</a:t>
            </a:fld>
            <a:endParaRPr lang="de-DE" dirty="0"/>
          </a:p>
        </p:txBody>
      </p:sp>
      <p:sp>
        <p:nvSpPr>
          <p:cNvPr id="8" name="Rechteck 7">
            <a:hlinkClick r:id="rId3" action="ppaction://hlinksldjump"/>
          </p:cNvPr>
          <p:cNvSpPr/>
          <p:nvPr/>
        </p:nvSpPr>
        <p:spPr>
          <a:xfrm>
            <a:off x="8316416" y="188640"/>
            <a:ext cx="720080" cy="2304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itel 4">
            <a:extLst>
              <a:ext uri="{FF2B5EF4-FFF2-40B4-BE49-F238E27FC236}">
                <a16:creationId xmlns:a16="http://schemas.microsoft.com/office/drawing/2014/main" id="{64B039FF-867E-4C1D-B74D-BDD1F5BBB17F}"/>
              </a:ext>
            </a:extLst>
          </p:cNvPr>
          <p:cNvSpPr>
            <a:spLocks noGrp="1"/>
          </p:cNvSpPr>
          <p:nvPr>
            <p:ph type="title"/>
          </p:nvPr>
        </p:nvSpPr>
        <p:spPr>
          <a:xfrm>
            <a:off x="457200" y="332656"/>
            <a:ext cx="7715200" cy="1044116"/>
          </a:xfrm>
        </p:spPr>
        <p:txBody>
          <a:bodyPr>
            <a:normAutofit/>
          </a:bodyPr>
          <a:lstStyle/>
          <a:p>
            <a:r>
              <a:rPr lang="de-DE" dirty="0"/>
              <a:t>Fazit zur neuen DIN 276</a:t>
            </a:r>
          </a:p>
        </p:txBody>
      </p:sp>
      <p:sp>
        <p:nvSpPr>
          <p:cNvPr id="11" name="Inhaltsplatzhalter 5">
            <a:extLst>
              <a:ext uri="{FF2B5EF4-FFF2-40B4-BE49-F238E27FC236}">
                <a16:creationId xmlns:a16="http://schemas.microsoft.com/office/drawing/2014/main" id="{4F76855C-B481-48A5-BD9D-3BB3B507233F}"/>
              </a:ext>
            </a:extLst>
          </p:cNvPr>
          <p:cNvSpPr>
            <a:spLocks noGrp="1"/>
          </p:cNvSpPr>
          <p:nvPr>
            <p:ph idx="1"/>
          </p:nvPr>
        </p:nvSpPr>
        <p:spPr>
          <a:xfrm>
            <a:off x="457200" y="1484784"/>
            <a:ext cx="7715200" cy="4824536"/>
          </a:xfrm>
          <a:prstGeom prst="rect">
            <a:avLst/>
          </a:prstGeom>
        </p:spPr>
        <p:txBody>
          <a:bodyPr numCol="1">
            <a:normAutofit lnSpcReduction="10000"/>
          </a:bodyPr>
          <a:lstStyle/>
          <a:p>
            <a:pPr>
              <a:lnSpc>
                <a:spcPct val="150000"/>
              </a:lnSpc>
              <a:buSzPct val="75000"/>
            </a:pPr>
            <a:r>
              <a:rPr lang="de-DE" sz="1800" b="1" dirty="0"/>
              <a:t>Für die Honorarberechnung nach HOAI </a:t>
            </a:r>
            <a:r>
              <a:rPr lang="de-DE" sz="1800" dirty="0"/>
              <a:t>wird auf Basis des Entwurfs zur neuen DIN 276 </a:t>
            </a:r>
            <a:r>
              <a:rPr lang="de-DE" sz="1800" b="1" dirty="0"/>
              <a:t>erneut eine „zweigleisige“ Aufstellung </a:t>
            </a:r>
            <a:r>
              <a:rPr lang="de-DE" sz="1800" dirty="0"/>
              <a:t>mit einer Übersetzung der „neuen“ Kostengruppen in die relevanten „alten Kostengruppen“ notwendig sein, die aber weniger kritisch als von der Fassung DIN 276:1993 bzw. DIN 276:2008 zurück auf die DIN 276:1981 zu sehen ist.</a:t>
            </a:r>
          </a:p>
          <a:p>
            <a:pPr>
              <a:lnSpc>
                <a:spcPct val="150000"/>
              </a:lnSpc>
              <a:buSzPct val="75000"/>
            </a:pPr>
            <a:endParaRPr lang="de-DE" sz="1000" dirty="0"/>
          </a:p>
          <a:p>
            <a:pPr>
              <a:lnSpc>
                <a:spcPct val="150000"/>
              </a:lnSpc>
              <a:buSzPct val="75000"/>
            </a:pPr>
            <a:r>
              <a:rPr lang="de-DE" sz="1800" dirty="0"/>
              <a:t>Wegen der </a:t>
            </a:r>
            <a:r>
              <a:rPr lang="de-DE" sz="1800" b="1" dirty="0"/>
              <a:t>erhöhten Anforderung an die Detailtiefe </a:t>
            </a:r>
            <a:r>
              <a:rPr lang="de-DE" sz="1800" dirty="0"/>
              <a:t>ist eine Vereinbarung zur Vergütung dieser </a:t>
            </a:r>
            <a:r>
              <a:rPr lang="de-DE" sz="1800" b="1" dirty="0"/>
              <a:t>Besonderen Leistung </a:t>
            </a:r>
            <a:r>
              <a:rPr lang="de-DE" sz="1800" dirty="0"/>
              <a:t>zu treffen.</a:t>
            </a:r>
          </a:p>
          <a:p>
            <a:pPr>
              <a:lnSpc>
                <a:spcPct val="150000"/>
              </a:lnSpc>
              <a:buSzPct val="75000"/>
            </a:pPr>
            <a:endParaRPr lang="de-DE" sz="1000" dirty="0"/>
          </a:p>
          <a:p>
            <a:pPr>
              <a:lnSpc>
                <a:spcPct val="150000"/>
              </a:lnSpc>
              <a:buSzPct val="75000"/>
            </a:pPr>
            <a:r>
              <a:rPr lang="de-DE" sz="1800" dirty="0"/>
              <a:t>Eine </a:t>
            </a:r>
            <a:r>
              <a:rPr lang="de-DE" sz="1800" b="1" dirty="0"/>
              <a:t>evtl. künftige HOAI </a:t>
            </a:r>
            <a:r>
              <a:rPr lang="de-DE" sz="1800" dirty="0"/>
              <a:t>bzw. eine entsprechende Honorarrichtlinie wird </a:t>
            </a:r>
            <a:r>
              <a:rPr lang="de-DE" sz="1800" b="1" dirty="0"/>
              <a:t>Anpassungen an die neue DIN 276 </a:t>
            </a:r>
            <a:r>
              <a:rPr lang="de-DE" sz="1800" dirty="0"/>
              <a:t>enthalten müssen.</a:t>
            </a:r>
          </a:p>
          <a:p>
            <a:pPr marL="285750" indent="-285750">
              <a:lnSpc>
                <a:spcPct val="150000"/>
              </a:lnSpc>
              <a:buSzPct val="75000"/>
              <a:buFont typeface="Wingdings" panose="05000000000000000000" pitchFamily="2" charset="2"/>
              <a:buChar char="§"/>
            </a:pPr>
            <a:endParaRPr lang="de-DE" sz="1800" b="1" dirty="0">
              <a:solidFill>
                <a:srgbClr val="FF0000"/>
              </a:solidFill>
            </a:endParaRPr>
          </a:p>
        </p:txBody>
      </p:sp>
    </p:spTree>
    <p:extLst>
      <p:ext uri="{BB962C8B-B14F-4D97-AF65-F5344CB8AC3E}">
        <p14:creationId xmlns:p14="http://schemas.microsoft.com/office/powerpoint/2010/main" val="9872997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F9B6C40D-9832-47BD-B167-F2D711DCE1C6}" type="slidenum">
              <a:rPr lang="de-DE" smtClean="0"/>
              <a:pPr/>
              <a:t>52</a:t>
            </a:fld>
            <a:endParaRPr lang="de-DE" dirty="0"/>
          </a:p>
        </p:txBody>
      </p:sp>
      <p:sp>
        <p:nvSpPr>
          <p:cNvPr id="8" name="Rechteck 7">
            <a:hlinkClick r:id="rId3" action="ppaction://hlinksldjump"/>
          </p:cNvPr>
          <p:cNvSpPr/>
          <p:nvPr/>
        </p:nvSpPr>
        <p:spPr>
          <a:xfrm>
            <a:off x="8316416" y="188640"/>
            <a:ext cx="720080" cy="2304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itel 4">
            <a:extLst>
              <a:ext uri="{FF2B5EF4-FFF2-40B4-BE49-F238E27FC236}">
                <a16:creationId xmlns:a16="http://schemas.microsoft.com/office/drawing/2014/main" id="{64B039FF-867E-4C1D-B74D-BDD1F5BBB17F}"/>
              </a:ext>
            </a:extLst>
          </p:cNvPr>
          <p:cNvSpPr>
            <a:spLocks noGrp="1"/>
          </p:cNvSpPr>
          <p:nvPr>
            <p:ph type="title"/>
          </p:nvPr>
        </p:nvSpPr>
        <p:spPr>
          <a:xfrm>
            <a:off x="457200" y="332656"/>
            <a:ext cx="7715200" cy="1044116"/>
          </a:xfrm>
        </p:spPr>
        <p:txBody>
          <a:bodyPr>
            <a:normAutofit/>
          </a:bodyPr>
          <a:lstStyle/>
          <a:p>
            <a:r>
              <a:rPr lang="de-DE" dirty="0"/>
              <a:t>DIN 276 – Kosten im Bauwesen</a:t>
            </a:r>
          </a:p>
        </p:txBody>
      </p:sp>
      <p:sp>
        <p:nvSpPr>
          <p:cNvPr id="11" name="Inhaltsplatzhalter 5">
            <a:extLst>
              <a:ext uri="{FF2B5EF4-FFF2-40B4-BE49-F238E27FC236}">
                <a16:creationId xmlns:a16="http://schemas.microsoft.com/office/drawing/2014/main" id="{4F76855C-B481-48A5-BD9D-3BB3B507233F}"/>
              </a:ext>
            </a:extLst>
          </p:cNvPr>
          <p:cNvSpPr>
            <a:spLocks noGrp="1"/>
          </p:cNvSpPr>
          <p:nvPr>
            <p:ph idx="1"/>
          </p:nvPr>
        </p:nvSpPr>
        <p:spPr>
          <a:xfrm>
            <a:off x="457200" y="1484784"/>
            <a:ext cx="7715200" cy="4824536"/>
          </a:xfrm>
          <a:prstGeom prst="rect">
            <a:avLst/>
          </a:prstGeom>
        </p:spPr>
        <p:txBody>
          <a:bodyPr numCol="1">
            <a:normAutofit/>
          </a:bodyPr>
          <a:lstStyle/>
          <a:p>
            <a:pPr algn="ctr">
              <a:lnSpc>
                <a:spcPct val="150000"/>
              </a:lnSpc>
              <a:buSzPct val="75000"/>
            </a:pPr>
            <a:endParaRPr lang="de-DE" sz="1800" b="1" dirty="0"/>
          </a:p>
          <a:p>
            <a:pPr algn="ctr">
              <a:lnSpc>
                <a:spcPct val="150000"/>
              </a:lnSpc>
              <a:buSzPct val="75000"/>
            </a:pPr>
            <a:endParaRPr lang="de-DE" sz="1800" b="1" dirty="0"/>
          </a:p>
          <a:p>
            <a:pPr algn="ctr">
              <a:lnSpc>
                <a:spcPct val="150000"/>
              </a:lnSpc>
              <a:buSzPct val="75000"/>
            </a:pPr>
            <a:endParaRPr lang="de-DE" sz="1800" b="1" dirty="0"/>
          </a:p>
          <a:p>
            <a:pPr algn="ctr">
              <a:lnSpc>
                <a:spcPct val="150000"/>
              </a:lnSpc>
              <a:buSzPct val="75000"/>
            </a:pPr>
            <a:r>
              <a:rPr lang="de-DE" sz="1800" b="1" dirty="0"/>
              <a:t>Vielen Dank für Ihre Aufmerksamkeit.</a:t>
            </a:r>
          </a:p>
          <a:p>
            <a:pPr algn="ctr">
              <a:lnSpc>
                <a:spcPct val="150000"/>
              </a:lnSpc>
              <a:buSzPct val="75000"/>
            </a:pPr>
            <a:endParaRPr lang="de-DE" sz="1800" b="1" dirty="0"/>
          </a:p>
          <a:p>
            <a:pPr algn="ctr">
              <a:lnSpc>
                <a:spcPct val="150000"/>
              </a:lnSpc>
              <a:buSzPct val="75000"/>
            </a:pPr>
            <a:r>
              <a:rPr lang="de-DE" sz="1800" b="1" dirty="0"/>
              <a:t>Fragen?</a:t>
            </a:r>
          </a:p>
          <a:p>
            <a:pPr algn="ctr">
              <a:lnSpc>
                <a:spcPct val="150000"/>
              </a:lnSpc>
              <a:buSzPct val="75000"/>
            </a:pPr>
            <a:r>
              <a:rPr lang="de-DE" sz="1800" b="1" dirty="0"/>
              <a:t>Gerne.</a:t>
            </a:r>
            <a:endParaRPr lang="de-DE" sz="1800" dirty="0"/>
          </a:p>
          <a:p>
            <a:pPr marL="285750" indent="-285750">
              <a:lnSpc>
                <a:spcPct val="150000"/>
              </a:lnSpc>
              <a:buSzPct val="75000"/>
              <a:buFont typeface="Wingdings" panose="05000000000000000000" pitchFamily="2" charset="2"/>
              <a:buChar char="§"/>
            </a:pPr>
            <a:endParaRPr lang="de-DE" sz="1800" b="1" dirty="0">
              <a:solidFill>
                <a:srgbClr val="FF0000"/>
              </a:solidFill>
            </a:endParaRPr>
          </a:p>
        </p:txBody>
      </p:sp>
    </p:spTree>
    <p:extLst>
      <p:ext uri="{BB962C8B-B14F-4D97-AF65-F5344CB8AC3E}">
        <p14:creationId xmlns:p14="http://schemas.microsoft.com/office/powerpoint/2010/main" val="200356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23000">
              <a:schemeClr val="bg1"/>
            </a:gs>
            <a:gs pos="13000">
              <a:srgbClr val="ACC3E0">
                <a:lumMod val="68000"/>
                <a:lumOff val="32000"/>
              </a:srgbClr>
            </a:gs>
            <a:gs pos="0">
              <a:schemeClr val="accent1">
                <a:lumMod val="100000"/>
              </a:schemeClr>
            </a:gs>
            <a:gs pos="100000">
              <a:schemeClr val="tx2">
                <a:lumMod val="0"/>
                <a:lumOff val="100000"/>
              </a:schemeClr>
            </a:gs>
            <a:gs pos="100000">
              <a:schemeClr val="accent1">
                <a:lumMod val="20000"/>
                <a:lumOff val="80000"/>
              </a:schemeClr>
            </a:gs>
          </a:gsLst>
          <a:lin ang="5400000" scaled="0"/>
          <a:tileRect/>
        </a:gradFill>
        <a:effectLst/>
      </p:bgPr>
    </p:bg>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F9B6C40D-9832-47BD-B167-F2D711DCE1C6}" type="slidenum">
              <a:rPr lang="de-DE" smtClean="0"/>
              <a:pPr/>
              <a:t>6</a:t>
            </a:fld>
            <a:endParaRPr lang="de-DE" dirty="0"/>
          </a:p>
        </p:txBody>
      </p:sp>
      <p:sp>
        <p:nvSpPr>
          <p:cNvPr id="5" name="Titel 4"/>
          <p:cNvSpPr>
            <a:spLocks noGrp="1"/>
          </p:cNvSpPr>
          <p:nvPr>
            <p:ph type="title"/>
          </p:nvPr>
        </p:nvSpPr>
        <p:spPr/>
        <p:txBody>
          <a:bodyPr>
            <a:normAutofit/>
          </a:bodyPr>
          <a:lstStyle/>
          <a:p>
            <a:r>
              <a:rPr lang="de-DE" dirty="0"/>
              <a:t>DIN 276 – Kosten im Bauwesen</a:t>
            </a:r>
          </a:p>
        </p:txBody>
      </p:sp>
      <p:sp>
        <p:nvSpPr>
          <p:cNvPr id="6" name="Inhaltsplatzhalter 5"/>
          <p:cNvSpPr>
            <a:spLocks noGrp="1"/>
          </p:cNvSpPr>
          <p:nvPr>
            <p:ph idx="1"/>
          </p:nvPr>
        </p:nvSpPr>
        <p:spPr>
          <a:prstGeom prst="rect">
            <a:avLst/>
          </a:prstGeom>
        </p:spPr>
        <p:txBody>
          <a:bodyPr numCol="1">
            <a:normAutofit lnSpcReduction="10000"/>
          </a:bodyPr>
          <a:lstStyle/>
          <a:p>
            <a:pPr>
              <a:lnSpc>
                <a:spcPct val="150000"/>
              </a:lnSpc>
              <a:buSzPct val="75000"/>
            </a:pPr>
            <a:r>
              <a:rPr lang="de-DE" sz="2000" dirty="0"/>
              <a:t>Weitere Relevanz neben der Kostenplanung:</a:t>
            </a:r>
          </a:p>
          <a:p>
            <a:pPr>
              <a:lnSpc>
                <a:spcPct val="150000"/>
              </a:lnSpc>
              <a:buSzPct val="75000"/>
            </a:pPr>
            <a:r>
              <a:rPr lang="de-DE" sz="2000" dirty="0"/>
              <a:t>DIN 276 ist </a:t>
            </a:r>
            <a:r>
              <a:rPr lang="de-DE" sz="2000" b="1" dirty="0"/>
              <a:t>Grundlage zur Honorarberechnung </a:t>
            </a:r>
            <a:r>
              <a:rPr lang="de-DE" sz="2000" dirty="0"/>
              <a:t>nach HOAI</a:t>
            </a:r>
          </a:p>
          <a:p>
            <a:pPr>
              <a:lnSpc>
                <a:spcPct val="150000"/>
              </a:lnSpc>
              <a:buSzPct val="75000"/>
            </a:pPr>
            <a:endParaRPr lang="de-DE" sz="1200" dirty="0"/>
          </a:p>
          <a:p>
            <a:pPr algn="ctr">
              <a:lnSpc>
                <a:spcPct val="150000"/>
              </a:lnSpc>
              <a:buSzPct val="75000"/>
            </a:pPr>
            <a:r>
              <a:rPr lang="de-DE" sz="1600" dirty="0"/>
              <a:t>Zitat aus § 4 Abs. 1 HOAI 2013:</a:t>
            </a:r>
          </a:p>
          <a:p>
            <a:pPr algn="ctr">
              <a:lnSpc>
                <a:spcPct val="150000"/>
              </a:lnSpc>
              <a:buSzPct val="75000"/>
            </a:pPr>
            <a:r>
              <a:rPr lang="de-DE" sz="1600" dirty="0"/>
              <a:t>„ […] [Die anrechenbaren Kosten] sind nach allgemein anerkannten Regeln der Technik oder nach Verwaltungsvorschriften (Kostenvorschriften) auf der Grundlage ortsüblicher Preise zu ermitteln. </a:t>
            </a:r>
            <a:r>
              <a:rPr lang="de-DE" sz="1600" b="1" dirty="0"/>
              <a:t>Wir in dieser Verordnung im Zusammenhang mit der Kostenermittlung die DIN 276 in Bezug genommen, so ist die Fassung vom Dezember 2008 (DIN 276-1:2008-12) bei der Ermittlung der anrechenbaren Kosten zugrunde legen</a:t>
            </a:r>
            <a:r>
              <a:rPr lang="de-DE" sz="1600" dirty="0"/>
              <a:t>.</a:t>
            </a:r>
          </a:p>
          <a:p>
            <a:pPr>
              <a:lnSpc>
                <a:spcPct val="150000"/>
              </a:lnSpc>
              <a:buSzPct val="75000"/>
            </a:pPr>
            <a:endParaRPr lang="de-DE" sz="1200" b="1" dirty="0"/>
          </a:p>
          <a:p>
            <a:pPr>
              <a:lnSpc>
                <a:spcPct val="150000"/>
              </a:lnSpc>
              <a:buSzPct val="75000"/>
            </a:pPr>
            <a:r>
              <a:rPr lang="de-DE" sz="2000" dirty="0">
                <a:sym typeface="Wingdings" panose="05000000000000000000" pitchFamily="2" charset="2"/>
              </a:rPr>
              <a:t> Statische Verweisung auf eine demnächst veraltete DIN 276!</a:t>
            </a:r>
            <a:endParaRPr lang="de-DE" sz="2000" dirty="0"/>
          </a:p>
          <a:p>
            <a:pPr>
              <a:lnSpc>
                <a:spcPct val="150000"/>
              </a:lnSpc>
              <a:buSzPct val="75000"/>
            </a:pPr>
            <a:endParaRPr lang="de-DE" sz="2000" dirty="0"/>
          </a:p>
        </p:txBody>
      </p:sp>
      <p:sp>
        <p:nvSpPr>
          <p:cNvPr id="8" name="Rechteck 7">
            <a:hlinkClick r:id="rId4" action="ppaction://hlinksldjump"/>
          </p:cNvPr>
          <p:cNvSpPr/>
          <p:nvPr/>
        </p:nvSpPr>
        <p:spPr>
          <a:xfrm>
            <a:off x="8316416" y="188640"/>
            <a:ext cx="720080" cy="2304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82004220"/>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23000">
              <a:schemeClr val="bg1"/>
            </a:gs>
            <a:gs pos="13000">
              <a:srgbClr val="ACC3E0">
                <a:lumMod val="68000"/>
                <a:lumOff val="32000"/>
              </a:srgbClr>
            </a:gs>
            <a:gs pos="0">
              <a:schemeClr val="accent1">
                <a:lumMod val="100000"/>
              </a:schemeClr>
            </a:gs>
            <a:gs pos="100000">
              <a:schemeClr val="tx2">
                <a:lumMod val="0"/>
                <a:lumOff val="100000"/>
              </a:schemeClr>
            </a:gs>
            <a:gs pos="100000">
              <a:schemeClr val="accent1">
                <a:lumMod val="20000"/>
                <a:lumOff val="80000"/>
              </a:schemeClr>
            </a:gs>
          </a:gsLst>
          <a:lin ang="5400000" scaled="0"/>
          <a:tileRect/>
        </a:gradFill>
        <a:effectLst/>
      </p:bgPr>
    </p:bg>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F9B6C40D-9832-47BD-B167-F2D711DCE1C6}" type="slidenum">
              <a:rPr lang="de-DE" smtClean="0"/>
              <a:pPr/>
              <a:t>7</a:t>
            </a:fld>
            <a:endParaRPr lang="de-DE" dirty="0"/>
          </a:p>
        </p:txBody>
      </p:sp>
      <p:sp>
        <p:nvSpPr>
          <p:cNvPr id="6" name="Inhaltsplatzhalter 5"/>
          <p:cNvSpPr>
            <a:spLocks noGrp="1"/>
          </p:cNvSpPr>
          <p:nvPr>
            <p:ph idx="1"/>
          </p:nvPr>
        </p:nvSpPr>
        <p:spPr>
          <a:prstGeom prst="rect">
            <a:avLst/>
          </a:prstGeom>
        </p:spPr>
        <p:txBody>
          <a:bodyPr numCol="1">
            <a:normAutofit/>
          </a:bodyPr>
          <a:lstStyle/>
          <a:p>
            <a:pPr>
              <a:lnSpc>
                <a:spcPct val="150000"/>
              </a:lnSpc>
              <a:buSzPct val="75000"/>
            </a:pPr>
            <a:endParaRPr lang="de-DE" sz="2000" dirty="0"/>
          </a:p>
          <a:p>
            <a:pPr algn="ctr">
              <a:lnSpc>
                <a:spcPct val="150000"/>
              </a:lnSpc>
              <a:buSzPct val="75000"/>
            </a:pPr>
            <a:r>
              <a:rPr lang="de-DE" sz="2000" dirty="0"/>
              <a:t>Zusammenfassung Teile 1 „Hochbau“ und 4 „Ingenieurbau“ mit Auswirkung auf den Anwendungsbereich der Norm</a:t>
            </a:r>
          </a:p>
          <a:p>
            <a:pPr algn="ctr">
              <a:lnSpc>
                <a:spcPct val="150000"/>
              </a:lnSpc>
              <a:buSzPct val="75000"/>
            </a:pPr>
            <a:endParaRPr lang="de-DE" sz="1050" dirty="0"/>
          </a:p>
          <a:p>
            <a:pPr algn="ctr">
              <a:lnSpc>
                <a:spcPct val="150000"/>
              </a:lnSpc>
              <a:buSzPct val="75000"/>
            </a:pPr>
            <a:r>
              <a:rPr lang="de-DE" sz="2000" dirty="0"/>
              <a:t>Integration der DIN 277-3 „Mengen und Bezugseinheiten“</a:t>
            </a:r>
          </a:p>
          <a:p>
            <a:pPr algn="ctr">
              <a:lnSpc>
                <a:spcPct val="150000"/>
              </a:lnSpc>
              <a:buSzPct val="75000"/>
            </a:pPr>
            <a:endParaRPr lang="de-DE" sz="1050" dirty="0"/>
          </a:p>
          <a:p>
            <a:pPr algn="ctr">
              <a:lnSpc>
                <a:spcPct val="150000"/>
              </a:lnSpc>
              <a:buSzPct val="75000"/>
            </a:pPr>
            <a:r>
              <a:rPr lang="de-DE" sz="2000" dirty="0"/>
              <a:t>Überarbeitung der Ermittlungsgrundsätze</a:t>
            </a:r>
          </a:p>
          <a:p>
            <a:pPr algn="ctr">
              <a:lnSpc>
                <a:spcPct val="150000"/>
              </a:lnSpc>
              <a:buSzPct val="75000"/>
            </a:pPr>
            <a:endParaRPr lang="de-DE" sz="1000" dirty="0"/>
          </a:p>
          <a:p>
            <a:pPr algn="ctr">
              <a:lnSpc>
                <a:spcPct val="150000"/>
              </a:lnSpc>
              <a:buSzPct val="75000"/>
            </a:pPr>
            <a:r>
              <a:rPr lang="de-DE" sz="2000" dirty="0"/>
              <a:t>Überarbeitung der Kostenermittlungsstufen</a:t>
            </a:r>
          </a:p>
          <a:p>
            <a:pPr algn="ctr">
              <a:lnSpc>
                <a:spcPct val="150000"/>
              </a:lnSpc>
              <a:buSzPct val="75000"/>
            </a:pPr>
            <a:endParaRPr lang="de-DE" sz="1000" dirty="0"/>
          </a:p>
          <a:p>
            <a:pPr algn="ctr">
              <a:lnSpc>
                <a:spcPct val="150000"/>
              </a:lnSpc>
              <a:buSzPct val="75000"/>
            </a:pPr>
            <a:r>
              <a:rPr lang="de-DE" sz="2000" dirty="0"/>
              <a:t>Überarbeitung der Kostengliederung</a:t>
            </a:r>
          </a:p>
          <a:p>
            <a:pPr>
              <a:lnSpc>
                <a:spcPct val="150000"/>
              </a:lnSpc>
              <a:buSzPct val="75000"/>
            </a:pPr>
            <a:endParaRPr lang="de-DE" sz="2000" dirty="0"/>
          </a:p>
          <a:p>
            <a:pPr>
              <a:lnSpc>
                <a:spcPct val="150000"/>
              </a:lnSpc>
              <a:buSzPct val="75000"/>
            </a:pPr>
            <a:endParaRPr lang="de-DE" sz="2000" dirty="0"/>
          </a:p>
        </p:txBody>
      </p:sp>
      <p:sp>
        <p:nvSpPr>
          <p:cNvPr id="8" name="Rechteck 7">
            <a:hlinkClick r:id="rId4" action="ppaction://hlinksldjump"/>
          </p:cNvPr>
          <p:cNvSpPr/>
          <p:nvPr/>
        </p:nvSpPr>
        <p:spPr>
          <a:xfrm>
            <a:off x="8316416" y="188640"/>
            <a:ext cx="720080" cy="2304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itel 4">
            <a:extLst>
              <a:ext uri="{FF2B5EF4-FFF2-40B4-BE49-F238E27FC236}">
                <a16:creationId xmlns:a16="http://schemas.microsoft.com/office/drawing/2014/main" id="{64B039FF-867E-4C1D-B74D-BDD1F5BBB17F}"/>
              </a:ext>
            </a:extLst>
          </p:cNvPr>
          <p:cNvSpPr>
            <a:spLocks noGrp="1"/>
          </p:cNvSpPr>
          <p:nvPr>
            <p:ph type="title"/>
          </p:nvPr>
        </p:nvSpPr>
        <p:spPr>
          <a:xfrm>
            <a:off x="457200" y="332656"/>
            <a:ext cx="7715200" cy="1044116"/>
          </a:xfrm>
        </p:spPr>
        <p:txBody>
          <a:bodyPr>
            <a:normAutofit/>
          </a:bodyPr>
          <a:lstStyle/>
          <a:p>
            <a:r>
              <a:rPr lang="de-DE" dirty="0"/>
              <a:t>Wesentliche Änderungen 2008 </a:t>
            </a:r>
            <a:r>
              <a:rPr lang="de-DE" dirty="0">
                <a:sym typeface="Wingdings" panose="05000000000000000000" pitchFamily="2" charset="2"/>
              </a:rPr>
              <a:t>zu </a:t>
            </a:r>
            <a:r>
              <a:rPr lang="de-DE" dirty="0"/>
              <a:t>2017</a:t>
            </a:r>
          </a:p>
        </p:txBody>
      </p:sp>
    </p:spTree>
    <p:extLst>
      <p:ext uri="{BB962C8B-B14F-4D97-AF65-F5344CB8AC3E}">
        <p14:creationId xmlns:p14="http://schemas.microsoft.com/office/powerpoint/2010/main" val="47501170"/>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F9B6C40D-9832-47BD-B167-F2D711DCE1C6}" type="slidenum">
              <a:rPr lang="de-DE" smtClean="0"/>
              <a:pPr/>
              <a:t>8</a:t>
            </a:fld>
            <a:endParaRPr lang="de-DE" dirty="0"/>
          </a:p>
        </p:txBody>
      </p:sp>
      <p:sp>
        <p:nvSpPr>
          <p:cNvPr id="5" name="Titel 4"/>
          <p:cNvSpPr>
            <a:spLocks noGrp="1"/>
          </p:cNvSpPr>
          <p:nvPr>
            <p:ph type="title"/>
          </p:nvPr>
        </p:nvSpPr>
        <p:spPr/>
        <p:txBody>
          <a:bodyPr>
            <a:normAutofit/>
          </a:bodyPr>
          <a:lstStyle/>
          <a:p>
            <a:r>
              <a:rPr lang="de-DE" dirty="0"/>
              <a:t>Zusammenfassung der Teile 1 und 4</a:t>
            </a:r>
          </a:p>
        </p:txBody>
      </p:sp>
      <p:sp>
        <p:nvSpPr>
          <p:cNvPr id="6" name="Inhaltsplatzhalter 5"/>
          <p:cNvSpPr>
            <a:spLocks noGrp="1"/>
          </p:cNvSpPr>
          <p:nvPr>
            <p:ph idx="1"/>
          </p:nvPr>
        </p:nvSpPr>
        <p:spPr>
          <a:xfrm>
            <a:off x="457200" y="1484784"/>
            <a:ext cx="7715200" cy="4824536"/>
          </a:xfrm>
          <a:prstGeom prst="rect">
            <a:avLst/>
          </a:prstGeom>
        </p:spPr>
        <p:txBody>
          <a:bodyPr numCol="1">
            <a:normAutofit fontScale="92500" lnSpcReduction="10000"/>
          </a:bodyPr>
          <a:lstStyle/>
          <a:p>
            <a:pPr>
              <a:lnSpc>
                <a:spcPct val="150000"/>
              </a:lnSpc>
              <a:buSzPct val="75000"/>
            </a:pPr>
            <a:r>
              <a:rPr lang="de-DE" sz="2000" b="1" dirty="0"/>
              <a:t>DIN 276-1 </a:t>
            </a:r>
            <a:r>
              <a:rPr lang="de-DE" sz="2000" dirty="0"/>
              <a:t>galt von Anfang an nur für </a:t>
            </a:r>
            <a:r>
              <a:rPr lang="de-DE" sz="2000" b="1" dirty="0"/>
              <a:t>Hochbauten</a:t>
            </a:r>
            <a:r>
              <a:rPr lang="de-DE" sz="2000" dirty="0"/>
              <a:t>, nicht aber für Ingenieurbauwerke und Verkehrsanlagen.</a:t>
            </a:r>
            <a:endParaRPr lang="de-DE" sz="2000" b="1" dirty="0"/>
          </a:p>
          <a:p>
            <a:pPr>
              <a:lnSpc>
                <a:spcPct val="150000"/>
              </a:lnSpc>
              <a:buSzPct val="75000"/>
            </a:pPr>
            <a:r>
              <a:rPr lang="de-DE" sz="2000" dirty="0"/>
              <a:t>In der HOAI wurde jedoch stets zur Ermittlung der Anrechenbaren Kosten auch bei Ingenieurbauwerken und Verkehrsanlagen eine Gliederung analog der DIN 276-1 benötigt:</a:t>
            </a:r>
          </a:p>
          <a:p>
            <a:pPr>
              <a:lnSpc>
                <a:spcPct val="150000"/>
              </a:lnSpc>
              <a:buSzPct val="75000"/>
            </a:pPr>
            <a:endParaRPr lang="de-DE" sz="1600" dirty="0"/>
          </a:p>
          <a:p>
            <a:pPr>
              <a:lnSpc>
                <a:spcPct val="150000"/>
              </a:lnSpc>
              <a:buSzPct val="75000"/>
            </a:pPr>
            <a:r>
              <a:rPr lang="de-DE" sz="1600" dirty="0"/>
              <a:t>Zitat aus § 52 Abs. 7 HOAI 1996:</a:t>
            </a:r>
          </a:p>
          <a:p>
            <a:pPr>
              <a:lnSpc>
                <a:spcPct val="150000"/>
              </a:lnSpc>
              <a:buSzPct val="75000"/>
            </a:pPr>
            <a:r>
              <a:rPr lang="de-DE" sz="1600" dirty="0"/>
              <a:t>„Nicht anrechenbar sind […] die Kosten für:</a:t>
            </a:r>
          </a:p>
          <a:p>
            <a:pPr marL="342900" indent="-342900">
              <a:lnSpc>
                <a:spcPct val="150000"/>
              </a:lnSpc>
              <a:buSzPct val="75000"/>
              <a:buAutoNum type="arabicPeriod"/>
            </a:pPr>
            <a:r>
              <a:rPr lang="de-DE" sz="1600" dirty="0"/>
              <a:t>Das Herrichten des Grundstücks (DIN 276, Kostengruppe 1.4)</a:t>
            </a:r>
          </a:p>
          <a:p>
            <a:pPr marL="342900" indent="-342900">
              <a:lnSpc>
                <a:spcPct val="150000"/>
              </a:lnSpc>
              <a:buSzPct val="75000"/>
              <a:buAutoNum type="arabicPeriod"/>
            </a:pPr>
            <a:r>
              <a:rPr lang="de-DE" sz="1600" dirty="0"/>
              <a:t>Die öffentliche Erschließung (DIN 276, Kostengruppe 2.1)</a:t>
            </a:r>
          </a:p>
          <a:p>
            <a:pPr marL="342900" indent="-342900">
              <a:lnSpc>
                <a:spcPct val="150000"/>
              </a:lnSpc>
              <a:buSzPct val="75000"/>
              <a:buAutoNum type="arabicPeriod"/>
            </a:pPr>
            <a:r>
              <a:rPr lang="de-DE" sz="1600" dirty="0"/>
              <a:t>Die nichtöffentliche Erschließung und die Außenanlagen (DIN 276, Kostengruppen 2.2 und 5) […]“</a:t>
            </a:r>
          </a:p>
          <a:p>
            <a:pPr>
              <a:lnSpc>
                <a:spcPct val="150000"/>
              </a:lnSpc>
              <a:buSzPct val="75000"/>
            </a:pPr>
            <a:endParaRPr lang="de-DE" sz="2000" b="1" dirty="0"/>
          </a:p>
        </p:txBody>
      </p:sp>
      <p:sp>
        <p:nvSpPr>
          <p:cNvPr id="8" name="Rechteck 7">
            <a:hlinkClick r:id="rId3" action="ppaction://hlinksldjump"/>
          </p:cNvPr>
          <p:cNvSpPr/>
          <p:nvPr/>
        </p:nvSpPr>
        <p:spPr>
          <a:xfrm>
            <a:off x="8316416" y="188640"/>
            <a:ext cx="720080" cy="2304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43328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F9B6C40D-9832-47BD-B167-F2D711DCE1C6}" type="slidenum">
              <a:rPr lang="de-DE" smtClean="0"/>
              <a:pPr/>
              <a:t>9</a:t>
            </a:fld>
            <a:endParaRPr lang="de-DE" dirty="0"/>
          </a:p>
        </p:txBody>
      </p:sp>
      <p:sp>
        <p:nvSpPr>
          <p:cNvPr id="5" name="Titel 4"/>
          <p:cNvSpPr>
            <a:spLocks noGrp="1"/>
          </p:cNvSpPr>
          <p:nvPr>
            <p:ph type="title"/>
          </p:nvPr>
        </p:nvSpPr>
        <p:spPr>
          <a:xfrm>
            <a:off x="457200" y="332656"/>
            <a:ext cx="7715200" cy="1044116"/>
          </a:xfrm>
        </p:spPr>
        <p:txBody>
          <a:bodyPr>
            <a:normAutofit/>
          </a:bodyPr>
          <a:lstStyle/>
          <a:p>
            <a:r>
              <a:rPr lang="de-DE" dirty="0"/>
              <a:t>Zusammenfassung der Teile 1 und 4</a:t>
            </a:r>
          </a:p>
        </p:txBody>
      </p:sp>
      <p:sp>
        <p:nvSpPr>
          <p:cNvPr id="6" name="Inhaltsplatzhalter 5"/>
          <p:cNvSpPr>
            <a:spLocks noGrp="1"/>
          </p:cNvSpPr>
          <p:nvPr>
            <p:ph idx="1"/>
          </p:nvPr>
        </p:nvSpPr>
        <p:spPr>
          <a:xfrm>
            <a:off x="457200" y="1484784"/>
            <a:ext cx="7715200" cy="4824536"/>
          </a:xfrm>
          <a:prstGeom prst="rect">
            <a:avLst/>
          </a:prstGeom>
        </p:spPr>
        <p:txBody>
          <a:bodyPr numCol="1">
            <a:normAutofit/>
          </a:bodyPr>
          <a:lstStyle/>
          <a:p>
            <a:pPr>
              <a:lnSpc>
                <a:spcPct val="150000"/>
              </a:lnSpc>
              <a:buSzPct val="75000"/>
            </a:pPr>
            <a:r>
              <a:rPr lang="de-DE" sz="2000" b="1" dirty="0"/>
              <a:t>DIN 276-4:2009-12 </a:t>
            </a:r>
            <a:r>
              <a:rPr lang="de-DE" sz="2000" dirty="0"/>
              <a:t>wurde 2009 geschaffen, um eine solche fachspezifische Gliederung passend zur HOAI auch für Ingenieurbauwerke und Verkehrsanlagen zur Verfügung zu stellen.</a:t>
            </a:r>
            <a:endParaRPr lang="de-DE" sz="2000" b="1" dirty="0"/>
          </a:p>
          <a:p>
            <a:pPr>
              <a:lnSpc>
                <a:spcPct val="150000"/>
              </a:lnSpc>
              <a:buSzPct val="75000"/>
            </a:pPr>
            <a:endParaRPr lang="de-DE" sz="2000" dirty="0"/>
          </a:p>
          <a:p>
            <a:pPr>
              <a:lnSpc>
                <a:spcPct val="150000"/>
              </a:lnSpc>
              <a:buSzPct val="75000"/>
            </a:pPr>
            <a:r>
              <a:rPr lang="de-DE" sz="2000" dirty="0"/>
              <a:t>Strukturelle Unterschiede weisen die Normteile DIN 276-1 und DIN 276-4 nicht auf.</a:t>
            </a:r>
          </a:p>
          <a:p>
            <a:pPr>
              <a:lnSpc>
                <a:spcPct val="150000"/>
              </a:lnSpc>
              <a:buSzPct val="75000"/>
            </a:pPr>
            <a:endParaRPr lang="de-DE" sz="2000" dirty="0"/>
          </a:p>
          <a:p>
            <a:pPr>
              <a:lnSpc>
                <a:spcPct val="150000"/>
              </a:lnSpc>
              <a:buSzPct val="75000"/>
            </a:pPr>
            <a:r>
              <a:rPr lang="de-DE" sz="2000" b="1" dirty="0"/>
              <a:t>Die neue universelle DIN 276 fügt nun beide Teile zusammen.</a:t>
            </a:r>
          </a:p>
        </p:txBody>
      </p:sp>
      <p:sp>
        <p:nvSpPr>
          <p:cNvPr id="8" name="Rechteck 7">
            <a:hlinkClick r:id="rId3" action="ppaction://hlinksldjump"/>
          </p:cNvPr>
          <p:cNvSpPr/>
          <p:nvPr/>
        </p:nvSpPr>
        <p:spPr>
          <a:xfrm>
            <a:off x="8316416" y="188640"/>
            <a:ext cx="720080" cy="2304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21663643"/>
      </p:ext>
    </p:extLst>
  </p:cSld>
  <p:clrMapOvr>
    <a:masterClrMapping/>
  </p:clrMapOvr>
</p:sld>
</file>

<file path=ppt/theme/theme1.xml><?xml version="1.0" encoding="utf-8"?>
<a:theme xmlns:a="http://schemas.openxmlformats.org/drawingml/2006/main" name="Präsentation HS">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0</TotalTime>
  <Words>4144</Words>
  <Application>Microsoft Office PowerPoint</Application>
  <PresentationFormat>Bildschirmpräsentation (4:3)</PresentationFormat>
  <Paragraphs>670</Paragraphs>
  <Slides>52</Slides>
  <Notes>52</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52</vt:i4>
      </vt:variant>
    </vt:vector>
  </HeadingPairs>
  <TitlesOfParts>
    <vt:vector size="57" baseType="lpstr">
      <vt:lpstr>Arial</vt:lpstr>
      <vt:lpstr>Calibri</vt:lpstr>
      <vt:lpstr>Symbol</vt:lpstr>
      <vt:lpstr>Wingdings</vt:lpstr>
      <vt:lpstr>Präsentation HS</vt:lpstr>
      <vt:lpstr>DIN 276 – Kosten im Bauwesen</vt:lpstr>
      <vt:lpstr>DIN 276 – Kosten im Bauwesen</vt:lpstr>
      <vt:lpstr>DIN 276 – Kosten im Bauwesen</vt:lpstr>
      <vt:lpstr>DIN 276 – Kosten im Bauwesen</vt:lpstr>
      <vt:lpstr>DIN 276 – Kosten im Bauwesen</vt:lpstr>
      <vt:lpstr>DIN 276 – Kosten im Bauwesen</vt:lpstr>
      <vt:lpstr>Wesentliche Änderungen 2008 zu 2017</vt:lpstr>
      <vt:lpstr>Zusammenfassung der Teile 1 und 4</vt:lpstr>
      <vt:lpstr>Zusammenfassung der Teile 1 und 4</vt:lpstr>
      <vt:lpstr>Integration von DIN 277-3</vt:lpstr>
      <vt:lpstr>Integration von DIN 277-3</vt:lpstr>
      <vt:lpstr>Ermittlungsgrundsätze in der DIN 276</vt:lpstr>
      <vt:lpstr>Transparenz gemäß DIN 276</vt:lpstr>
      <vt:lpstr>Transparenz gemäß DIN 276</vt:lpstr>
      <vt:lpstr>Vergleichbarkeit gemäß DIN 276</vt:lpstr>
      <vt:lpstr>Kostensicherheit nach DIN 276</vt:lpstr>
      <vt:lpstr>Kostensicherheit nach DIN 276</vt:lpstr>
      <vt:lpstr>Überarbeitung der Ermittlungsstufen</vt:lpstr>
      <vt:lpstr>Prinzip der Kostengliederung – 1. Ebene</vt:lpstr>
      <vt:lpstr>Prinzip der Kostengliederung – 2. Ebene</vt:lpstr>
      <vt:lpstr>Prinzip der Kostengliederung – 3. Ebene</vt:lpstr>
      <vt:lpstr>Kostenermittlungsstufen nach DIN 276</vt:lpstr>
      <vt:lpstr>Kostenermittlungsstufen nach DIN 276</vt:lpstr>
      <vt:lpstr>Ziff. 4.3.1 Kostenrahmen</vt:lpstr>
      <vt:lpstr>Ziff. 4.3.2 Kostenschätzung</vt:lpstr>
      <vt:lpstr>Ziff. 4.3.3 Kostenberechnung</vt:lpstr>
      <vt:lpstr>Zu Ziff. 4.3.3 Kostenberechnung</vt:lpstr>
      <vt:lpstr>Zu Ziff. 4.3.3 Kostenberechnung</vt:lpstr>
      <vt:lpstr>Zu Ziff. 4.3.3 Kostenberechnung</vt:lpstr>
      <vt:lpstr>Ziff. 4.3.4 Kostenvoranschlag</vt:lpstr>
      <vt:lpstr>Zu Ziff. 4.3.4 Kostenvoranschlag</vt:lpstr>
      <vt:lpstr>Ziff. 4.3.5 Kostenanschlag</vt:lpstr>
      <vt:lpstr>Zu Ziff. 4.3.5 Kostenanschlag</vt:lpstr>
      <vt:lpstr>Ziff. 4.3.5 Kostenfeststellung</vt:lpstr>
      <vt:lpstr>Fazit der Änderungen an den Stufen:</vt:lpstr>
      <vt:lpstr>Auswirkung auf das Honorar nach HOAI:</vt:lpstr>
      <vt:lpstr>Wesentliche Änderungen der Gliederung</vt:lpstr>
      <vt:lpstr>Wesentliche Änderungen der Gliederung</vt:lpstr>
      <vt:lpstr>Wesentliche Änderungen der Gliederung</vt:lpstr>
      <vt:lpstr>Wesentliche Änderungen der Gliederung</vt:lpstr>
      <vt:lpstr>Wesentliche Änderungen der Gliederung</vt:lpstr>
      <vt:lpstr>Wesentliche Änderungen der Gliederung</vt:lpstr>
      <vt:lpstr>Wesentliche Änderungen der Gliederung</vt:lpstr>
      <vt:lpstr>Wesentliche Änderungen der Gliederung</vt:lpstr>
      <vt:lpstr>Wesentliche Änderungen der Gliederung</vt:lpstr>
      <vt:lpstr>Wesentliche Änderungen der Gliederung</vt:lpstr>
      <vt:lpstr>Wesentliche Änderungen der Gliederung</vt:lpstr>
      <vt:lpstr>Wesentliche Änderungen der Gliederung</vt:lpstr>
      <vt:lpstr>Wesentliche Änderungen der Gliederung</vt:lpstr>
      <vt:lpstr>Fazit zur neuen DIN 276</vt:lpstr>
      <vt:lpstr>Fazit zur neuen DIN 276</vt:lpstr>
      <vt:lpstr>DIN 276 – Kosten im Bauwesen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Felix Preisenberger</dc:creator>
  <cp:lastModifiedBy>Felix Preisenberger</cp:lastModifiedBy>
  <cp:revision>1244</cp:revision>
  <cp:lastPrinted>2018-11-16T08:01:33Z</cp:lastPrinted>
  <dcterms:created xsi:type="dcterms:W3CDTF">2014-01-21T10:59:58Z</dcterms:created>
  <dcterms:modified xsi:type="dcterms:W3CDTF">2018-11-16T12:26:42Z</dcterms:modified>
</cp:coreProperties>
</file>